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72" r:id="rId6"/>
    <p:sldMasterId id="2147483675" r:id="rId7"/>
    <p:sldMasterId id="2147483678" r:id="rId8"/>
  </p:sldMasterIdLst>
  <p:notesMasterIdLst>
    <p:notesMasterId r:id="rId42"/>
  </p:notesMasterIdLst>
  <p:handoutMasterIdLst>
    <p:handoutMasterId r:id="rId43"/>
  </p:handoutMasterIdLst>
  <p:sldIdLst>
    <p:sldId id="264" r:id="rId9"/>
    <p:sldId id="265" r:id="rId10"/>
    <p:sldId id="314" r:id="rId11"/>
    <p:sldId id="394" r:id="rId12"/>
    <p:sldId id="393" r:id="rId13"/>
    <p:sldId id="332" r:id="rId14"/>
    <p:sldId id="272" r:id="rId15"/>
    <p:sldId id="365" r:id="rId16"/>
    <p:sldId id="322" r:id="rId17"/>
    <p:sldId id="371" r:id="rId18"/>
    <p:sldId id="373" r:id="rId19"/>
    <p:sldId id="370" r:id="rId20"/>
    <p:sldId id="354" r:id="rId21"/>
    <p:sldId id="366" r:id="rId22"/>
    <p:sldId id="351" r:id="rId23"/>
    <p:sldId id="384" r:id="rId24"/>
    <p:sldId id="392" r:id="rId25"/>
    <p:sldId id="318" r:id="rId26"/>
    <p:sldId id="381" r:id="rId27"/>
    <p:sldId id="357" r:id="rId28"/>
    <p:sldId id="355" r:id="rId29"/>
    <p:sldId id="396" r:id="rId30"/>
    <p:sldId id="395" r:id="rId31"/>
    <p:sldId id="323" r:id="rId32"/>
    <p:sldId id="324" r:id="rId33"/>
    <p:sldId id="329" r:id="rId34"/>
    <p:sldId id="345" r:id="rId35"/>
    <p:sldId id="286" r:id="rId36"/>
    <p:sldId id="353" r:id="rId37"/>
    <p:sldId id="378" r:id="rId38"/>
    <p:sldId id="356" r:id="rId39"/>
    <p:sldId id="305" r:id="rId40"/>
    <p:sldId id="312"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613512-EEC4-3408-ECE1-26FF9DF2B6D2}" name="Kendra Barker" initials="KB" userId="S::kbarker7@cscc.edu::1a71df09-ebe7-456c-9356-05646cabbf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Pifher" initials="AP" lastIdx="26" clrIdx="0">
    <p:extLst>
      <p:ext uri="{19B8F6BF-5375-455C-9EA6-DF929625EA0E}">
        <p15:presenceInfo xmlns:p15="http://schemas.microsoft.com/office/powerpoint/2012/main" userId="S::apifher@cscc.edu::82dddbd2-40be-4190-90b2-bbb9c67bae4c" providerId="AD"/>
      </p:ext>
    </p:extLst>
  </p:cmAuthor>
  <p:cmAuthor id="2" name="Kendra Barker-Poirier" initials="KB" lastIdx="11" clrIdx="1">
    <p:extLst>
      <p:ext uri="{19B8F6BF-5375-455C-9EA6-DF929625EA0E}">
        <p15:presenceInfo xmlns:p15="http://schemas.microsoft.com/office/powerpoint/2012/main" userId="S::kbarkerpoirier@cscc.edu::1a71df09-ebe7-456c-9356-05646cabbf57" providerId="AD"/>
      </p:ext>
    </p:extLst>
  </p:cmAuthor>
  <p:cmAuthor id="3" name="Jean-Sebastien Poirier" initials="JP" lastIdx="6" clrIdx="2">
    <p:extLst>
      <p:ext uri="{19B8F6BF-5375-455C-9EA6-DF929625EA0E}">
        <p15:presenceInfo xmlns:p15="http://schemas.microsoft.com/office/powerpoint/2012/main" userId="69e7c73b8fed64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92"/>
    <a:srgbClr val="0000FF"/>
    <a:srgbClr val="313332"/>
    <a:srgbClr val="44B3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8DE0463-656A-4C41-8D17-0FAAB4D98738}" type="datetimeFigureOut">
              <a:rPr lang="en-US" smtClean="0"/>
              <a:t>6/16/2025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4C7756C-F57B-4EF4-8496-5D1984D9D386}" type="slidenum">
              <a:rPr lang="en-US" smtClean="0"/>
              <a:t>‹#›</a:t>
            </a:fld>
            <a:endParaRPr lang="en-US"/>
          </a:p>
        </p:txBody>
      </p:sp>
    </p:spTree>
    <p:extLst>
      <p:ext uri="{BB962C8B-B14F-4D97-AF65-F5344CB8AC3E}">
        <p14:creationId xmlns:p14="http://schemas.microsoft.com/office/powerpoint/2010/main" val="2631840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59DEE38-D460-EE43-827D-F82E4D7F4F89}" type="datetimeFigureOut">
              <a:rPr lang="en-US" smtClean="0"/>
              <a:t>6/16/2025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8913AEF-C1BB-FF40-B2A1-C13D6F13A030}" type="slidenum">
              <a:rPr lang="en-US" smtClean="0"/>
              <a:t>‹#›</a:t>
            </a:fld>
            <a:endParaRPr lang="en-US"/>
          </a:p>
        </p:txBody>
      </p:sp>
    </p:spTree>
    <p:extLst>
      <p:ext uri="{BB962C8B-B14F-4D97-AF65-F5344CB8AC3E}">
        <p14:creationId xmlns:p14="http://schemas.microsoft.com/office/powerpoint/2010/main" val="14879157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913AEF-C1BB-FF40-B2A1-C13D6F13A030}" type="slidenum">
              <a:rPr lang="en-US" smtClean="0"/>
              <a:t>2</a:t>
            </a:fld>
            <a:endParaRPr lang="en-US"/>
          </a:p>
        </p:txBody>
      </p:sp>
    </p:spTree>
    <p:extLst>
      <p:ext uri="{BB962C8B-B14F-4D97-AF65-F5344CB8AC3E}">
        <p14:creationId xmlns:p14="http://schemas.microsoft.com/office/powerpoint/2010/main" val="173223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913AEF-C1BB-FF40-B2A1-C13D6F13A030}" type="slidenum">
              <a:rPr lang="en-US" smtClean="0"/>
              <a:t>9</a:t>
            </a:fld>
            <a:endParaRPr lang="en-US"/>
          </a:p>
        </p:txBody>
      </p:sp>
    </p:spTree>
    <p:extLst>
      <p:ext uri="{BB962C8B-B14F-4D97-AF65-F5344CB8AC3E}">
        <p14:creationId xmlns:p14="http://schemas.microsoft.com/office/powerpoint/2010/main" val="25100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913AEF-C1BB-FF40-B2A1-C13D6F13A030}" type="slidenum">
              <a:rPr lang="en-US" smtClean="0"/>
              <a:t>18</a:t>
            </a:fld>
            <a:endParaRPr lang="en-US"/>
          </a:p>
        </p:txBody>
      </p:sp>
    </p:spTree>
    <p:extLst>
      <p:ext uri="{BB962C8B-B14F-4D97-AF65-F5344CB8AC3E}">
        <p14:creationId xmlns:p14="http://schemas.microsoft.com/office/powerpoint/2010/main" val="298003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913AEF-C1BB-FF40-B2A1-C13D6F13A030}" type="slidenum">
              <a:rPr lang="en-US" smtClean="0"/>
              <a:t>20</a:t>
            </a:fld>
            <a:endParaRPr lang="en-US"/>
          </a:p>
        </p:txBody>
      </p:sp>
    </p:spTree>
    <p:extLst>
      <p:ext uri="{BB962C8B-B14F-4D97-AF65-F5344CB8AC3E}">
        <p14:creationId xmlns:p14="http://schemas.microsoft.com/office/powerpoint/2010/main" val="311144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913AEF-C1BB-FF40-B2A1-C13D6F13A030}" type="slidenum">
              <a:rPr lang="en-US" smtClean="0"/>
              <a:t>32</a:t>
            </a:fld>
            <a:endParaRPr lang="en-US"/>
          </a:p>
        </p:txBody>
      </p:sp>
    </p:spTree>
    <p:extLst>
      <p:ext uri="{BB962C8B-B14F-4D97-AF65-F5344CB8AC3E}">
        <p14:creationId xmlns:p14="http://schemas.microsoft.com/office/powerpoint/2010/main" val="168449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85800" y="2573759"/>
            <a:ext cx="7772400" cy="2098928"/>
          </a:xfrm>
          <a:prstGeom prst="rect">
            <a:avLst/>
          </a:prstGeom>
        </p:spPr>
        <p:txBody>
          <a:bodyPr/>
          <a:lstStyle>
            <a:lvl1pPr algn="l">
              <a:defRPr sz="6100" b="1" i="0">
                <a:solidFill>
                  <a:schemeClr val="bg1"/>
                </a:solidFill>
                <a:latin typeface="Helvetica"/>
                <a:cs typeface="Helvetica"/>
              </a:defRPr>
            </a:lvl1pPr>
          </a:lstStyle>
          <a:p>
            <a:r>
              <a:rPr lang="en-US"/>
              <a:t>Click to edit Master title style</a:t>
            </a:r>
          </a:p>
        </p:txBody>
      </p:sp>
      <p:sp>
        <p:nvSpPr>
          <p:cNvPr id="8" name="Date Placeholder 3"/>
          <p:cNvSpPr>
            <a:spLocks noGrp="1"/>
          </p:cNvSpPr>
          <p:nvPr>
            <p:ph type="dt" sz="half" idx="10"/>
          </p:nvPr>
        </p:nvSpPr>
        <p:spPr>
          <a:xfrm>
            <a:off x="685800" y="5651516"/>
            <a:ext cx="2133600" cy="365125"/>
          </a:xfrm>
          <a:prstGeom prst="rect">
            <a:avLst/>
          </a:prstGeom>
        </p:spPr>
        <p:txBody>
          <a:bodyPr/>
          <a:lstStyle>
            <a:lvl1pPr>
              <a:defRPr>
                <a:solidFill>
                  <a:schemeClr val="bg1"/>
                </a:solidFill>
                <a:latin typeface="Georgia"/>
                <a:cs typeface="Georgia"/>
              </a:defRPr>
            </a:lvl1pPr>
          </a:lstStyle>
          <a:p>
            <a:fld id="{34B739D5-5A23-DF4C-8C61-BF0121497728}" type="datetimeFigureOut">
              <a:rPr lang="en-US" smtClean="0"/>
              <a:pPr/>
              <a:t>6/16/2025</a:t>
            </a:fld>
            <a:endParaRPr lang="en-US"/>
          </a:p>
        </p:txBody>
      </p:sp>
      <p:sp>
        <p:nvSpPr>
          <p:cNvPr id="9" name="Subtitle 2"/>
          <p:cNvSpPr>
            <a:spLocks noGrp="1"/>
          </p:cNvSpPr>
          <p:nvPr>
            <p:ph type="subTitle" idx="1"/>
          </p:nvPr>
        </p:nvSpPr>
        <p:spPr>
          <a:xfrm>
            <a:off x="685800" y="5184800"/>
            <a:ext cx="3566326" cy="1752600"/>
          </a:xfrm>
          <a:prstGeom prst="rect">
            <a:avLst/>
          </a:prstGeom>
        </p:spPr>
        <p:txBody>
          <a:bodyPr/>
          <a:lstStyle>
            <a:lvl1pPr marL="0" indent="0" algn="l">
              <a:lnSpc>
                <a:spcPts val="1898"/>
              </a:lnSpc>
              <a:spcBef>
                <a:spcPts val="0"/>
              </a:spcBef>
              <a:buNone/>
              <a:defRPr sz="1800">
                <a:solidFill>
                  <a:srgbClr val="44B3C8"/>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789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14226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4536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68348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4925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ormAutofit/>
          </a:bodyPr>
          <a:lstStyle>
            <a:lvl1pPr algn="l">
              <a:defRPr sz="3600">
                <a:solidFill>
                  <a:srgbClr val="017BA1"/>
                </a:solidFill>
              </a:defRPr>
            </a:lvl1pPr>
          </a:lstStyle>
          <a:p>
            <a:r>
              <a:rPr lang="en-US"/>
              <a:t>Click to edit Master title style</a:t>
            </a:r>
          </a:p>
        </p:txBody>
      </p:sp>
      <p:sp>
        <p:nvSpPr>
          <p:cNvPr id="3" name="Text Placeholder 2"/>
          <p:cNvSpPr>
            <a:spLocks noGrp="1"/>
          </p:cNvSpPr>
          <p:nvPr>
            <p:ph type="body" idx="1"/>
          </p:nvPr>
        </p:nvSpPr>
        <p:spPr>
          <a:xfrm>
            <a:off x="457200" y="1443835"/>
            <a:ext cx="4040188"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73697"/>
            <a:ext cx="4040188" cy="379858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3835"/>
            <a:ext cx="4041775"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73697"/>
            <a:ext cx="4041775" cy="3798583"/>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3074F12-AA26-4AC8-9962-C36BB8F32554}" type="datetimeFigureOut">
              <a:rPr lang="en-US" smtClean="0"/>
              <a:pPr/>
              <a:t>6/16/2025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36408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3074F12-AA26-4AC8-9962-C36BB8F32554}" type="datetimeFigureOut">
              <a:rPr lang="en-US" smtClean="0"/>
              <a:pPr/>
              <a:t>6/16/2025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67954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685800" y="2573759"/>
            <a:ext cx="7772400" cy="2098928"/>
          </a:xfrm>
          <a:prstGeom prst="rect">
            <a:avLst/>
          </a:prstGeom>
        </p:spPr>
        <p:txBody>
          <a:bodyPr/>
          <a:lstStyle>
            <a:lvl1pPr algn="l">
              <a:defRPr sz="6100" b="1" i="0">
                <a:solidFill>
                  <a:schemeClr val="bg1"/>
                </a:solidFill>
                <a:latin typeface="Helvetica"/>
                <a:cs typeface="Helvetica"/>
              </a:defRPr>
            </a:lvl1pPr>
          </a:lstStyle>
          <a:p>
            <a:r>
              <a:rPr lang="en-US"/>
              <a:t>Click to edit Master title style</a:t>
            </a:r>
          </a:p>
        </p:txBody>
      </p:sp>
      <p:sp>
        <p:nvSpPr>
          <p:cNvPr id="8" name="Date Placeholder 3"/>
          <p:cNvSpPr>
            <a:spLocks noGrp="1"/>
          </p:cNvSpPr>
          <p:nvPr>
            <p:ph type="dt" sz="half" idx="10"/>
          </p:nvPr>
        </p:nvSpPr>
        <p:spPr>
          <a:xfrm>
            <a:off x="685800" y="5651516"/>
            <a:ext cx="2133600" cy="365125"/>
          </a:xfrm>
          <a:prstGeom prst="rect">
            <a:avLst/>
          </a:prstGeom>
        </p:spPr>
        <p:txBody>
          <a:bodyPr/>
          <a:lstStyle>
            <a:lvl1pPr>
              <a:defRPr>
                <a:solidFill>
                  <a:schemeClr val="bg1"/>
                </a:solidFill>
                <a:latin typeface="Georgia"/>
                <a:cs typeface="Georgia"/>
              </a:defRPr>
            </a:lvl1pPr>
          </a:lstStyle>
          <a:p>
            <a:fld id="{34B739D5-5A23-DF4C-8C61-BF0121497728}" type="datetimeFigureOut">
              <a:rPr lang="en-US" smtClean="0"/>
              <a:pPr/>
              <a:t>6/16/2025</a:t>
            </a:fld>
            <a:endParaRPr lang="en-US"/>
          </a:p>
        </p:txBody>
      </p:sp>
      <p:sp>
        <p:nvSpPr>
          <p:cNvPr id="9" name="Subtitle 2"/>
          <p:cNvSpPr>
            <a:spLocks noGrp="1"/>
          </p:cNvSpPr>
          <p:nvPr>
            <p:ph type="subTitle" idx="1"/>
          </p:nvPr>
        </p:nvSpPr>
        <p:spPr>
          <a:xfrm>
            <a:off x="685800" y="5184800"/>
            <a:ext cx="3566326" cy="1752600"/>
          </a:xfrm>
          <a:prstGeom prst="rect">
            <a:avLst/>
          </a:prstGeom>
        </p:spPr>
        <p:txBody>
          <a:bodyPr/>
          <a:lstStyle>
            <a:lvl1pPr marL="0" indent="0" algn="l">
              <a:lnSpc>
                <a:spcPts val="1898"/>
              </a:lnSpc>
              <a:spcBef>
                <a:spcPts val="0"/>
              </a:spcBef>
              <a:buNone/>
              <a:defRPr sz="1800">
                <a:solidFill>
                  <a:srgbClr val="44B3C8"/>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8896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8632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14"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962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10"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23593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fld id="{F6E26632-91B0-4AA7-A787-674C26F6844C}" type="slidenum">
              <a:rPr lang="en-US"/>
              <a:pPr/>
              <a:t>‹#›</a:t>
            </a:fld>
            <a:endParaRPr lang="en-US"/>
          </a:p>
        </p:txBody>
      </p:sp>
    </p:spTree>
    <p:extLst>
      <p:ext uri="{BB962C8B-B14F-4D97-AF65-F5344CB8AC3E}">
        <p14:creationId xmlns:p14="http://schemas.microsoft.com/office/powerpoint/2010/main" val="381636095"/>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9050"/>
            <a:ext cx="2895600" cy="328613"/>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429000" y="19050"/>
            <a:ext cx="4114800" cy="328613"/>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fld id="{20234864-5212-48C4-A3EC-245877DA52A4}" type="slidenum">
              <a:rPr lang="en-US"/>
              <a:pPr/>
              <a:t>‹#›</a:t>
            </a:fld>
            <a:endParaRPr lang="en-US"/>
          </a:p>
        </p:txBody>
      </p:sp>
    </p:spTree>
    <p:extLst>
      <p:ext uri="{BB962C8B-B14F-4D97-AF65-F5344CB8AC3E}">
        <p14:creationId xmlns:p14="http://schemas.microsoft.com/office/powerpoint/2010/main" val="2229849774"/>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0875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927"/>
            <a:ext cx="6753523" cy="3466236"/>
          </a:xfrm>
          <a:prstGeom prst="rect">
            <a:avLst/>
          </a:prstGeom>
        </p:spPr>
        <p:txBody>
          <a:bodyPr/>
          <a:lstStyle>
            <a:lvl1pPr marL="342900" indent="-342900">
              <a:spcBef>
                <a:spcPts val="0"/>
              </a:spcBef>
              <a:spcAft>
                <a:spcPts val="1200"/>
              </a:spcAft>
              <a:buClr>
                <a:srgbClr val="005E92"/>
              </a:buClr>
              <a:buFont typeface="Wingdings" charset="2"/>
              <a:buChar char="§"/>
              <a:defRPr sz="2000">
                <a:solidFill>
                  <a:srgbClr val="313332"/>
                </a:solidFill>
                <a:latin typeface="Helvetica"/>
                <a:cs typeface="Helvetica"/>
              </a:defRPr>
            </a:lvl1pPr>
            <a:lvl2pPr>
              <a:spcBef>
                <a:spcPts val="0"/>
              </a:spcBef>
              <a:spcAft>
                <a:spcPts val="1200"/>
              </a:spcAft>
              <a:defRPr sz="1800">
                <a:solidFill>
                  <a:srgbClr val="313332"/>
                </a:solidFill>
                <a:latin typeface="Helvetica"/>
                <a:cs typeface="Helvetica"/>
              </a:defRPr>
            </a:lvl2pPr>
            <a:lvl3pPr>
              <a:spcBef>
                <a:spcPts val="0"/>
              </a:spcBef>
              <a:spcAft>
                <a:spcPts val="1200"/>
              </a:spcAft>
              <a:defRPr sz="1600">
                <a:solidFill>
                  <a:srgbClr val="313332"/>
                </a:solidFill>
                <a:latin typeface="Helvetica"/>
                <a:cs typeface="Helvetica"/>
              </a:defRPr>
            </a:lvl3pPr>
            <a:lvl4pPr>
              <a:spcBef>
                <a:spcPts val="0"/>
              </a:spcBef>
              <a:spcAft>
                <a:spcPts val="1200"/>
              </a:spcAft>
              <a:defRPr sz="1400">
                <a:solidFill>
                  <a:srgbClr val="313332"/>
                </a:solidFill>
                <a:latin typeface="Helvetica"/>
                <a:cs typeface="Helvetica"/>
              </a:defRPr>
            </a:lvl4pPr>
            <a:lvl5pPr>
              <a:spcBef>
                <a:spcPts val="0"/>
              </a:spcBef>
              <a:spcAft>
                <a:spcPts val="1200"/>
              </a:spcAft>
              <a:defRPr sz="1200">
                <a:solidFill>
                  <a:srgbClr val="313332"/>
                </a:solidFill>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418421"/>
            <a:ext cx="6753523" cy="1498643"/>
          </a:xfrm>
          <a:prstGeom prst="rect">
            <a:avLst/>
          </a:prstGeom>
        </p:spPr>
        <p:txBody>
          <a:bodyPr/>
          <a:lstStyle>
            <a:lvl1pPr algn="l">
              <a:defRPr sz="4600">
                <a:solidFill>
                  <a:srgbClr val="005E92"/>
                </a:solidFill>
                <a:latin typeface="Georgia"/>
                <a:cs typeface="Georgia"/>
              </a:defRPr>
            </a:lvl1pPr>
          </a:lstStyle>
          <a:p>
            <a:r>
              <a:rPr lang="en-US"/>
              <a:t>Click to edit Master title style</a:t>
            </a:r>
          </a:p>
        </p:txBody>
      </p:sp>
      <p:sp>
        <p:nvSpPr>
          <p:cNvPr id="9" name="Text Placeholder 2"/>
          <p:cNvSpPr>
            <a:spLocks noGrp="1"/>
          </p:cNvSpPr>
          <p:nvPr>
            <p:ph type="body" idx="10" hasCustomPrompt="1"/>
          </p:nvPr>
        </p:nvSpPr>
        <p:spPr>
          <a:xfrm>
            <a:off x="457199" y="2020165"/>
            <a:ext cx="6753523" cy="639762"/>
          </a:xfrm>
          <a:prstGeom prst="rect">
            <a:avLst/>
          </a:prstGeom>
        </p:spPr>
        <p:txBody>
          <a:bodyPr anchor="b"/>
          <a:lstStyle>
            <a:lvl1pPr marL="0" indent="0">
              <a:buNone/>
              <a:defRPr sz="2000" b="1" i="0">
                <a:solidFill>
                  <a:srgbClr val="313332"/>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121140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em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133946" y="133946"/>
            <a:ext cx="8876109" cy="6590109"/>
          </a:xfrm>
          <a:prstGeom prst="rect">
            <a:avLst/>
          </a:prstGeom>
          <a:solidFill>
            <a:srgbClr val="00304B"/>
          </a:solidFill>
          <a:ln w="12700">
            <a:solidFill>
              <a:srgbClr val="00304B"/>
            </a:solidFill>
            <a:miter lim="800000"/>
            <a:headEnd/>
            <a:tailEnd/>
          </a:ln>
        </p:spPr>
        <p:txBody>
          <a:bodyPr lIns="64291" tIns="32146" rIns="64291" bIns="32146"/>
          <a:lstStyle/>
          <a:p>
            <a:endParaRPr lang="en-US"/>
          </a:p>
        </p:txBody>
      </p:sp>
      <p:pic>
        <p:nvPicPr>
          <p:cNvPr id="8" name="Picture 7"/>
          <p:cNvPicPr>
            <a:picLocks noChangeAspect="1"/>
          </p:cNvPicPr>
          <p:nvPr userDrawn="1"/>
        </p:nvPicPr>
        <p:blipFill>
          <a:blip r:embed="rId3"/>
          <a:stretch>
            <a:fillRect/>
          </a:stretch>
        </p:blipFill>
        <p:spPr>
          <a:xfrm>
            <a:off x="627216" y="909712"/>
            <a:ext cx="4227186" cy="821563"/>
          </a:xfrm>
          <a:prstGeom prst="rect">
            <a:avLst/>
          </a:prstGeom>
        </p:spPr>
      </p:pic>
    </p:spTree>
    <p:extLst>
      <p:ext uri="{BB962C8B-B14F-4D97-AF65-F5344CB8AC3E}">
        <p14:creationId xmlns:p14="http://schemas.microsoft.com/office/powerpoint/2010/main" val="330397160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3"/>
          <p:cNvSpPr>
            <a:spLocks noChangeArrowheads="1"/>
          </p:cNvSpPr>
          <p:nvPr userDrawn="1"/>
        </p:nvSpPr>
        <p:spPr bwMode="auto">
          <a:xfrm>
            <a:off x="0" y="0"/>
            <a:ext cx="9144000" cy="6858000"/>
          </a:xfrm>
          <a:prstGeom prst="rect">
            <a:avLst/>
          </a:prstGeom>
          <a:solidFill>
            <a:srgbClr val="00304B"/>
          </a:solidFill>
          <a:ln w="12700">
            <a:solidFill>
              <a:srgbClr val="00304B"/>
            </a:solidFill>
            <a:miter lim="800000"/>
            <a:headEnd/>
            <a:tailEnd/>
          </a:ln>
        </p:spPr>
        <p:txBody>
          <a:bodyPr lIns="64291" tIns="32146" rIns="64291" bIns="32146"/>
          <a:lstStyle/>
          <a:p>
            <a:endParaRPr lang="en-US"/>
          </a:p>
        </p:txBody>
      </p:sp>
      <p:sp>
        <p:nvSpPr>
          <p:cNvPr id="11" name="Rectangle 4"/>
          <p:cNvSpPr>
            <a:spLocks noChangeArrowheads="1"/>
          </p:cNvSpPr>
          <p:nvPr userDrawn="1"/>
        </p:nvSpPr>
        <p:spPr bwMode="auto">
          <a:xfrm>
            <a:off x="174129" y="174129"/>
            <a:ext cx="8795742" cy="6509742"/>
          </a:xfrm>
          <a:prstGeom prst="rect">
            <a:avLst/>
          </a:prstGeom>
          <a:noFill/>
          <a:ln w="381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4291" tIns="32146" rIns="64291" bIns="32146"/>
          <a:lstStyle/>
          <a:p>
            <a:endParaRPr lang="en-US"/>
          </a:p>
        </p:txBody>
      </p:sp>
      <p:sp>
        <p:nvSpPr>
          <p:cNvPr id="12" name="Rectangle 5"/>
          <p:cNvSpPr>
            <a:spLocks noChangeArrowheads="1"/>
          </p:cNvSpPr>
          <p:nvPr userDrawn="1"/>
        </p:nvSpPr>
        <p:spPr bwMode="auto">
          <a:xfrm>
            <a:off x="405185" y="0"/>
            <a:ext cx="4517305" cy="1395264"/>
          </a:xfrm>
          <a:prstGeom prst="rect">
            <a:avLst/>
          </a:prstGeom>
          <a:solidFill>
            <a:srgbClr val="004C6D"/>
          </a:solidFill>
          <a:ln w="12700">
            <a:solidFill>
              <a:srgbClr val="004C6D"/>
            </a:solidFill>
            <a:miter lim="800000"/>
            <a:headEnd/>
            <a:tailEnd/>
          </a:ln>
        </p:spPr>
        <p:txBody>
          <a:bodyPr lIns="64291" tIns="32146" rIns="64291" bIns="32146"/>
          <a:lstStyle/>
          <a:p>
            <a:endParaRPr lang="en-US"/>
          </a:p>
        </p:txBody>
      </p:sp>
      <p:pic>
        <p:nvPicPr>
          <p:cNvPr id="13" name="Picture 4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375" y="321469"/>
            <a:ext cx="3920133" cy="762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4043868"/>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6188273"/>
            <a:ext cx="9144000" cy="669727"/>
          </a:xfrm>
          <a:prstGeom prst="rect">
            <a:avLst/>
          </a:prstGeom>
          <a:solidFill>
            <a:srgbClr val="005E92"/>
          </a:solidFill>
          <a:ln w="12700">
            <a:solidFill>
              <a:srgbClr val="005E92"/>
            </a:solidFill>
            <a:miter lim="800000"/>
            <a:headEnd/>
            <a:tailEnd/>
          </a:ln>
        </p:spPr>
        <p:txBody>
          <a:bodyPr lIns="64291" tIns="32146" rIns="64291" bIns="32146"/>
          <a:lstStyle/>
          <a:p>
            <a:endParaRPr lang="en-US"/>
          </a:p>
        </p:txBody>
      </p:sp>
      <p:sp>
        <p:nvSpPr>
          <p:cNvPr id="8" name="Line 39"/>
          <p:cNvSpPr>
            <a:spLocks noChangeShapeType="1"/>
          </p:cNvSpPr>
          <p:nvPr userDrawn="1"/>
        </p:nvSpPr>
        <p:spPr bwMode="auto">
          <a:xfrm flipH="1" flipV="1">
            <a:off x="535781" y="1927697"/>
            <a:ext cx="8069089" cy="0"/>
          </a:xfrm>
          <a:prstGeom prst="line">
            <a:avLst/>
          </a:prstGeom>
          <a:noFill/>
          <a:ln w="25400">
            <a:solidFill>
              <a:srgbClr val="D3D6D6"/>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pic>
        <p:nvPicPr>
          <p:cNvPr id="9" name="Picture 4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8594" y="6340078"/>
            <a:ext cx="1755800" cy="341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1529123"/>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Line 41"/>
          <p:cNvSpPr>
            <a:spLocks noChangeShapeType="1"/>
          </p:cNvSpPr>
          <p:nvPr userDrawn="1"/>
        </p:nvSpPr>
        <p:spPr bwMode="auto">
          <a:xfrm flipH="1" flipV="1">
            <a:off x="241102" y="6141393"/>
            <a:ext cx="8661797" cy="0"/>
          </a:xfrm>
          <a:prstGeom prst="line">
            <a:avLst/>
          </a:prstGeom>
          <a:noFill/>
          <a:ln w="0">
            <a:solidFill>
              <a:srgbClr val="313332"/>
            </a:solidFill>
            <a:round/>
            <a:headEnd/>
            <a:tailEnd/>
          </a:ln>
          <a:extLst>
            <a:ext uri="{909E8E84-426E-40dd-AFC4-6F175D3DCCD1}">
              <a14:hiddenFill xmlns:a14="http://schemas.microsoft.com/office/drawing/2010/main" xmlns="">
                <a:noFill/>
              </a14:hiddenFill>
            </a:ext>
          </a:extLst>
        </p:spPr>
        <p:txBody>
          <a:bodyPr lIns="64291" tIns="32146" rIns="64291" bIns="32146"/>
          <a:lstStyle/>
          <a:p>
            <a:endParaRPr lang="en-US"/>
          </a:p>
        </p:txBody>
      </p:sp>
      <p:pic>
        <p:nvPicPr>
          <p:cNvPr id="8" name="Picture 7"/>
          <p:cNvPicPr>
            <a:picLocks noChangeAspect="1"/>
          </p:cNvPicPr>
          <p:nvPr userDrawn="1"/>
        </p:nvPicPr>
        <p:blipFill>
          <a:blip r:embed="rId3"/>
          <a:stretch>
            <a:fillRect/>
          </a:stretch>
        </p:blipFill>
        <p:spPr>
          <a:xfrm>
            <a:off x="7227850" y="6294314"/>
            <a:ext cx="1675050" cy="325550"/>
          </a:xfrm>
          <a:prstGeom prst="rect">
            <a:avLst/>
          </a:prstGeom>
        </p:spPr>
      </p:pic>
    </p:spTree>
    <p:extLst>
      <p:ext uri="{BB962C8B-B14F-4D97-AF65-F5344CB8AC3E}">
        <p14:creationId xmlns:p14="http://schemas.microsoft.com/office/powerpoint/2010/main" val="4233585217"/>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3"/>
          <p:cNvSpPr>
            <a:spLocks noChangeArrowheads="1"/>
          </p:cNvSpPr>
          <p:nvPr userDrawn="1"/>
        </p:nvSpPr>
        <p:spPr bwMode="auto">
          <a:xfrm>
            <a:off x="174129" y="174129"/>
            <a:ext cx="8795742" cy="6509742"/>
          </a:xfrm>
          <a:prstGeom prst="rect">
            <a:avLst/>
          </a:prstGeom>
          <a:noFill/>
          <a:ln w="25400">
            <a:solidFill>
              <a:srgbClr val="E2E4E4"/>
            </a:solidFill>
            <a:miter lim="800000"/>
            <a:headEnd/>
            <a:tailEnd/>
          </a:ln>
          <a:extLst>
            <a:ext uri="{909E8E84-426E-40dd-AFC4-6F175D3DCCD1}">
              <a14:hiddenFill xmlns:a14="http://schemas.microsoft.com/office/drawing/2010/main" xmlns="">
                <a:solidFill>
                  <a:srgbClr val="FFFFFF"/>
                </a:solidFill>
              </a14:hiddenFill>
            </a:ext>
          </a:extLst>
        </p:spPr>
        <p:txBody>
          <a:bodyPr lIns="64291" tIns="32146" rIns="64291" bIns="32146"/>
          <a:lstStyle/>
          <a:p>
            <a:endParaRPr lang="en-US"/>
          </a:p>
        </p:txBody>
      </p:sp>
      <p:sp>
        <p:nvSpPr>
          <p:cNvPr id="10" name="Rectangle 4"/>
          <p:cNvSpPr>
            <a:spLocks noChangeArrowheads="1"/>
          </p:cNvSpPr>
          <p:nvPr userDrawn="1"/>
        </p:nvSpPr>
        <p:spPr bwMode="auto">
          <a:xfrm>
            <a:off x="6825631" y="6240736"/>
            <a:ext cx="1996901" cy="617264"/>
          </a:xfrm>
          <a:prstGeom prst="rect">
            <a:avLst/>
          </a:prstGeom>
          <a:solidFill>
            <a:srgbClr val="004C6D"/>
          </a:solidFill>
          <a:ln w="12700">
            <a:solidFill>
              <a:srgbClr val="004C6D"/>
            </a:solidFill>
            <a:miter lim="800000"/>
            <a:headEnd/>
            <a:tailEnd/>
          </a:ln>
        </p:spPr>
        <p:txBody>
          <a:bodyPr lIns="64291" tIns="32146" rIns="64291" bIns="32146"/>
          <a:lstStyle/>
          <a:p>
            <a:endParaRPr lang="en-US"/>
          </a:p>
        </p:txBody>
      </p:sp>
      <p:pic>
        <p:nvPicPr>
          <p:cNvPr id="11" name="Picture 44"/>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47297" y="6375797"/>
            <a:ext cx="1755800" cy="341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1795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4" r:id="rId3"/>
    <p:sldLayoutId id="2147483708" r:id="rId4"/>
    <p:sldLayoutId id="2147483710" r:id="rId5"/>
    <p:sldLayoutId id="2147483711" r:id="rId6"/>
    <p:sldLayoutId id="2147483712" r:id="rId7"/>
    <p:sldLayoutId id="2147483716" r:id="rId8"/>
    <p:sldLayoutId id="2147483699" r:id="rId9"/>
    <p:sldLayoutId id="2147483717" r:id="rId10"/>
    <p:sldLayoutId id="21474837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respiratory@cscc.edu"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hyperlink" Target="https://www.cscc.edu/academics/departments/respiratory-care/faq.shtml"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www.cscc.edu/services/health-records/background-drug-screening.shtml"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file:///C:\Users\kbarkerpoirier\Desktop\Plan%20of%20Study%20-%20Part-time%20Track.pdf" TargetMode="Externa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respiratory@cscc.ed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hyperlink" Target="https://www.cscc.edu/services/health-records/immunizations-tuberculosis-TB.shtml"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cscc.edu/services/health-records/submit-health-records.shtml" TargetMode="External"/><Relationship Id="rId2" Type="http://schemas.openxmlformats.org/officeDocument/2006/relationships/hyperlink" Target="https://www.cscc.edu/services/health-records/index.shtml"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cscc.edu/services/financial-aid/types-of-aid/scholarships.shtml" TargetMode="External"/><Relationship Id="rId2" Type="http://schemas.openxmlformats.org/officeDocument/2006/relationships/hyperlink" Target="https://www.cscc.edu/services/financial-aid/"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www.cscc.edu/academics/departments/respiratory-care/faq.shtml" TargetMode="External"/><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hyperlink" Target="mailto:hhsadvising@cscc.edu" TargetMode="External"/><Relationship Id="rId4" Type="http://schemas.openxmlformats.org/officeDocument/2006/relationships/hyperlink" Target="mailto:respiratory@cscc.ed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bls.gov/ooh/healthcare/respiratory-therapists.htm" TargetMode="External"/><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hhsadvising@cscc.edu"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cscc.edu/academics/departments/respiratory-care/faq.shtml" TargetMode="External"/><Relationship Id="rId5" Type="http://schemas.openxmlformats.org/officeDocument/2006/relationships/hyperlink" Target="https://softchalkcloud.com/lesson/serve/x6tnHL4PYC5TS0/html" TargetMode="External"/><Relationship Id="rId4" Type="http://schemas.openxmlformats.org/officeDocument/2006/relationships/hyperlink" Target="https://forms.office.com/r/wX8QmrkYF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73759"/>
            <a:ext cx="7923628" cy="2098928"/>
          </a:xfrm>
        </p:spPr>
        <p:txBody>
          <a:bodyPr lIns="91440" tIns="45720" rIns="91440" bIns="45720" anchor="t"/>
          <a:lstStyle/>
          <a:p>
            <a:pPr algn="ctr"/>
            <a:r>
              <a:rPr lang="en-US" sz="4400"/>
              <a:t> </a:t>
            </a:r>
            <a:r>
              <a:rPr lang="en-US" sz="4400">
                <a:latin typeface="Tahoma"/>
                <a:ea typeface="Tahoma"/>
              </a:rPr>
              <a:t>Respiratory Care Program Information Session</a:t>
            </a:r>
            <a:br>
              <a:rPr lang="en-US" sz="4400">
                <a:latin typeface="Tahoma"/>
              </a:rPr>
            </a:br>
            <a:r>
              <a:rPr lang="en-US" sz="4400">
                <a:latin typeface="Tahoma"/>
                <a:ea typeface="Tahoma"/>
              </a:rPr>
              <a:t>Full-Time &amp; Part-Time Tracks</a:t>
            </a:r>
            <a:br>
              <a:rPr lang="en-US" sz="4400">
                <a:latin typeface="Tahoma"/>
              </a:rPr>
            </a:br>
            <a:r>
              <a:rPr lang="en-US" sz="4400">
                <a:latin typeface="Tahoma"/>
                <a:ea typeface="Tahoma"/>
              </a:rPr>
              <a:t>2026 Admission Cycle</a:t>
            </a:r>
          </a:p>
        </p:txBody>
      </p:sp>
    </p:spTree>
    <p:extLst>
      <p:ext uri="{BB962C8B-B14F-4D97-AF65-F5344CB8AC3E}">
        <p14:creationId xmlns:p14="http://schemas.microsoft.com/office/powerpoint/2010/main" val="418911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6254" y="1496451"/>
            <a:ext cx="8811491" cy="5175585"/>
          </a:xfrm>
        </p:spPr>
        <p:txBody>
          <a:bodyPr lIns="91440" tIns="45720" rIns="91440" bIns="45720" anchor="t"/>
          <a:lstStyle/>
          <a:p>
            <a:pPr marL="685800" lvl="1"/>
            <a:r>
              <a:rPr lang="en-US">
                <a:latin typeface="Tahoma"/>
                <a:ea typeface="Tahoma"/>
                <a:cs typeface="Tahoma"/>
              </a:rPr>
              <a:t>Full-time candidates take these courses in the summer semester</a:t>
            </a:r>
          </a:p>
          <a:p>
            <a:pPr marL="685800" lvl="1"/>
            <a:r>
              <a:rPr lang="en-US">
                <a:latin typeface="Tahoma"/>
                <a:ea typeface="Tahoma"/>
                <a:cs typeface="Tahoma"/>
              </a:rPr>
              <a:t>Part-time candidates take these courses in the autumn semester</a:t>
            </a:r>
          </a:p>
          <a:p>
            <a:pPr marL="685800" lvl="1"/>
            <a:r>
              <a:rPr lang="en-US">
                <a:latin typeface="Tahoma"/>
                <a:ea typeface="Tahoma"/>
                <a:cs typeface="Tahoma"/>
              </a:rPr>
              <a:t>RESP 1220 has a co-requisite with BIO 2300 or BIO 1121. Please make sure you have either completed one of the biology courses or registered before you r</a:t>
            </a:r>
            <a:r>
              <a:rPr lang="en-US">
                <a:solidFill>
                  <a:schemeClr val="tx1"/>
                </a:solidFill>
                <a:latin typeface="Tahoma"/>
                <a:ea typeface="Tahoma"/>
                <a:cs typeface="Tahoma"/>
              </a:rPr>
              <a:t>egister for RESP 1220</a:t>
            </a:r>
          </a:p>
          <a:p>
            <a:pPr marL="685800" lvl="1"/>
            <a:r>
              <a:rPr lang="en-US">
                <a:solidFill>
                  <a:schemeClr val="tx1"/>
                </a:solidFill>
                <a:latin typeface="Tahoma"/>
                <a:ea typeface="Tahoma"/>
                <a:cs typeface="Tahoma"/>
              </a:rPr>
              <a:t>Candidates must be registered for RESP 1110 and 1220 at the time of the application deadline. </a:t>
            </a:r>
          </a:p>
          <a:p>
            <a:pPr marL="685800" lvl="1"/>
            <a:r>
              <a:rPr lang="en-US">
                <a:latin typeface="Tahoma"/>
                <a:ea typeface="Tahoma"/>
                <a:cs typeface="Tahoma"/>
              </a:rPr>
              <a:t>Program admissions require both RESP 1110 and RESP 1220 to be passed with a 70% or greater</a:t>
            </a:r>
          </a:p>
          <a:p>
            <a:pPr marL="685800" lvl="1"/>
            <a:r>
              <a:rPr lang="en-US">
                <a:latin typeface="Tahoma"/>
                <a:ea typeface="Tahoma"/>
                <a:cs typeface="Tahoma"/>
              </a:rPr>
              <a:t>Contact </a:t>
            </a:r>
            <a:r>
              <a:rPr lang="en-US">
                <a:latin typeface="Tahoma"/>
                <a:ea typeface="Tahoma"/>
                <a:cs typeface="Tahoma"/>
                <a:hlinkClick r:id="rId2"/>
              </a:rPr>
              <a:t>respiratory@cscc.edu</a:t>
            </a:r>
            <a:r>
              <a:rPr lang="en-US">
                <a:latin typeface="Tahoma"/>
                <a:ea typeface="Tahoma"/>
                <a:cs typeface="Tahoma"/>
              </a:rPr>
              <a:t> for registration assistance and include your Cougar ID</a:t>
            </a:r>
          </a:p>
          <a:p>
            <a:pPr marL="0" indent="0">
              <a:buNone/>
            </a:pPr>
            <a:endParaRPr lang="en-US"/>
          </a:p>
        </p:txBody>
      </p:sp>
      <p:sp>
        <p:nvSpPr>
          <p:cNvPr id="3" name="Title 2"/>
          <p:cNvSpPr>
            <a:spLocks noGrp="1"/>
          </p:cNvSpPr>
          <p:nvPr>
            <p:ph type="title"/>
          </p:nvPr>
        </p:nvSpPr>
        <p:spPr>
          <a:xfrm>
            <a:off x="457200" y="418421"/>
            <a:ext cx="8532055" cy="749197"/>
          </a:xfrm>
        </p:spPr>
        <p:txBody>
          <a:bodyPr anchor="t"/>
          <a:lstStyle/>
          <a:p>
            <a:r>
              <a:rPr lang="en-US">
                <a:latin typeface="Tahoma" panose="020B0604030504040204" pitchFamily="34" charset="0"/>
                <a:ea typeface="Tahoma" panose="020B0604030504040204" pitchFamily="34" charset="0"/>
                <a:cs typeface="Tahoma" panose="020B0604030504040204" pitchFamily="34" charset="0"/>
              </a:rPr>
              <a:t>REP 1110 and RESP 1220</a:t>
            </a:r>
          </a:p>
        </p:txBody>
      </p:sp>
    </p:spTree>
    <p:extLst>
      <p:ext uri="{BB962C8B-B14F-4D97-AF65-F5344CB8AC3E}">
        <p14:creationId xmlns:p14="http://schemas.microsoft.com/office/powerpoint/2010/main" val="156384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2080"/>
            <a:ext cx="8155622" cy="4178011"/>
          </a:xfrm>
        </p:spPr>
        <p:txBody>
          <a:bodyPr lIns="91440" tIns="45720" rIns="91440" bIns="45720" anchor="t"/>
          <a:lstStyle/>
          <a:p>
            <a:pPr marL="0" indent="0">
              <a:buNone/>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Per our accrediting body, </a:t>
            </a:r>
            <a:r>
              <a:rPr lang="en-US" sz="1800" err="1">
                <a:solidFill>
                  <a:schemeClr val="tx1"/>
                </a:solidFill>
                <a:latin typeface="Tahoma" panose="020B0604030504040204" pitchFamily="34" charset="0"/>
                <a:ea typeface="Tahoma" panose="020B0604030504040204" pitchFamily="34" charset="0"/>
                <a:cs typeface="Tahoma" panose="020B0604030504040204" pitchFamily="34" charset="0"/>
              </a:rPr>
              <a:t>CoARC</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the respiratory care program can accept up to 24 students for each cohort. </a:t>
            </a:r>
          </a:p>
          <a:p>
            <a:pPr marL="0" indent="0">
              <a:buNone/>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In </a:t>
            </a:r>
            <a:r>
              <a:rPr lang="en-US" sz="1800" b="1">
                <a:solidFill>
                  <a:schemeClr val="tx1"/>
                </a:solidFill>
                <a:latin typeface="Tahoma" panose="020B0604030504040204" pitchFamily="34" charset="0"/>
                <a:ea typeface="Tahoma" panose="020B0604030504040204" pitchFamily="34" charset="0"/>
                <a:cs typeface="Tahoma" panose="020B0604030504040204" pitchFamily="34" charset="0"/>
              </a:rPr>
              <a:t>rare</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 circumstances, if the program receives more than 24 qualified candidates, the program will enter competitive admissions. However, there have been no competitive admissions since 2013</a:t>
            </a:r>
          </a:p>
          <a:p>
            <a:pPr marL="0" indent="0">
              <a:buNone/>
            </a:pP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To learn more about our competitive admission process, visit our </a:t>
            </a:r>
            <a:r>
              <a:rPr lang="en-US" sz="1800">
                <a:solidFill>
                  <a:srgbClr val="0000FF"/>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Frequently Asked Questions</a:t>
            </a:r>
            <a:r>
              <a:rPr lang="en-US" sz="180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1800">
                <a:solidFill>
                  <a:schemeClr val="tx1"/>
                </a:solidFill>
                <a:latin typeface="Tahoma" panose="020B0604030504040204" pitchFamily="34" charset="0"/>
                <a:ea typeface="Tahoma" panose="020B0604030504040204" pitchFamily="34" charset="0"/>
                <a:cs typeface="Tahoma" panose="020B0604030504040204" pitchFamily="34" charset="0"/>
              </a:rPr>
              <a:t>page on our website.</a:t>
            </a:r>
          </a:p>
          <a:p>
            <a:pPr marL="0" indent="0">
              <a:buNone/>
            </a:pPr>
            <a:endParaRPr lang="en-US" b="1"/>
          </a:p>
        </p:txBody>
      </p:sp>
      <p:sp>
        <p:nvSpPr>
          <p:cNvPr id="3" name="Title 2"/>
          <p:cNvSpPr>
            <a:spLocks noGrp="1"/>
          </p:cNvSpPr>
          <p:nvPr>
            <p:ph type="title"/>
          </p:nvPr>
        </p:nvSpPr>
        <p:spPr>
          <a:xfrm>
            <a:off x="457200" y="418421"/>
            <a:ext cx="6753523" cy="983659"/>
          </a:xfrm>
        </p:spPr>
        <p:txBody>
          <a:bodyPr/>
          <a:lstStyle/>
          <a:p>
            <a:r>
              <a:rPr lang="en-US">
                <a:latin typeface="Tahoma" panose="020B0604030504040204" pitchFamily="34" charset="0"/>
                <a:ea typeface="Tahoma" panose="020B0604030504040204" pitchFamily="34" charset="0"/>
                <a:cs typeface="Tahoma" panose="020B0604030504040204" pitchFamily="34" charset="0"/>
              </a:rPr>
              <a:t>Competitive Admission</a:t>
            </a:r>
          </a:p>
        </p:txBody>
      </p:sp>
    </p:spTree>
    <p:extLst>
      <p:ext uri="{BB962C8B-B14F-4D97-AF65-F5344CB8AC3E}">
        <p14:creationId xmlns:p14="http://schemas.microsoft.com/office/powerpoint/2010/main" val="1807451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79" y="1576713"/>
            <a:ext cx="6548511" cy="1852286"/>
          </a:xfrm>
        </p:spPr>
        <p:txBody>
          <a:bodyPr lIns="91440" tIns="45720" rIns="91440" bIns="45720" anchor="t"/>
          <a:lstStyle/>
          <a:p>
            <a:pPr marL="0" indent="0" algn="ctr">
              <a:buNone/>
            </a:pPr>
            <a:r>
              <a:rPr lang="en-US" b="1">
                <a:solidFill>
                  <a:srgbClr val="005E92"/>
                </a:solidFill>
                <a:latin typeface="Tahoma" panose="020B0604030504040204" pitchFamily="34" charset="0"/>
                <a:ea typeface="Tahoma" panose="020B0604030504040204" pitchFamily="34" charset="0"/>
                <a:cs typeface="Tahoma" panose="020B0604030504040204" pitchFamily="34" charset="0"/>
              </a:rPr>
              <a:t>Full-Time Track Deadline Monday, March 31st</a:t>
            </a:r>
            <a:endParaRPr lang="en-US">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b="1">
              <a:solidFill>
                <a:srgbClr val="005E92"/>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b="1">
                <a:solidFill>
                  <a:srgbClr val="005E92"/>
                </a:solidFill>
                <a:latin typeface="Tahoma" panose="020B0604030504040204" pitchFamily="34" charset="0"/>
                <a:ea typeface="Tahoma" panose="020B0604030504040204" pitchFamily="34" charset="0"/>
                <a:cs typeface="Tahoma" panose="020B0604030504040204" pitchFamily="34" charset="0"/>
              </a:rPr>
              <a:t>Part-time Track Deadline Monday,  June 30th</a:t>
            </a:r>
          </a:p>
          <a:p>
            <a:pPr marL="0" indent="0" algn="ctr">
              <a:buNone/>
            </a:pPr>
            <a:endParaRPr lang="en-US" b="1">
              <a:solidFill>
                <a:srgbClr val="005E92"/>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Calibri"/>
              <a:buAutoNum type="arabicPeriod"/>
            </a:pPr>
            <a:endParaRPr lang="en-US">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p>
          <a:p>
            <a:pPr marL="457200" indent="-457200">
              <a:buFont typeface="+mj-lt"/>
              <a:buAutoNum type="arabicPeriod"/>
            </a:pPr>
            <a:endParaRPr lang="en-US"/>
          </a:p>
        </p:txBody>
      </p:sp>
      <p:sp>
        <p:nvSpPr>
          <p:cNvPr id="3" name="Title 2"/>
          <p:cNvSpPr>
            <a:spLocks noGrp="1"/>
          </p:cNvSpPr>
          <p:nvPr>
            <p:ph type="title"/>
          </p:nvPr>
        </p:nvSpPr>
        <p:spPr>
          <a:xfrm>
            <a:off x="457200" y="418422"/>
            <a:ext cx="8350998" cy="805468"/>
          </a:xfrm>
        </p:spPr>
        <p:txBody>
          <a:bodyPr anchor="t"/>
          <a:lstStyle/>
          <a:p>
            <a:r>
              <a:rPr lang="en-US">
                <a:latin typeface="Tahoma" panose="020B0604030504040204" pitchFamily="34" charset="0"/>
                <a:ea typeface="Tahoma" panose="020B0604030504040204" pitchFamily="34" charset="0"/>
                <a:cs typeface="Tahoma" panose="020B0604030504040204" pitchFamily="34" charset="0"/>
              </a:rPr>
              <a:t>Important Application Dates</a:t>
            </a:r>
          </a:p>
        </p:txBody>
      </p:sp>
      <p:pic>
        <p:nvPicPr>
          <p:cNvPr id="5" name="Picture 4" descr="A calendar with a red bubble and a red exclamation mark&#10;&#10;AI-generated content may be incorrect.">
            <a:extLst>
              <a:ext uri="{FF2B5EF4-FFF2-40B4-BE49-F238E27FC236}">
                <a16:creationId xmlns:a16="http://schemas.microsoft.com/office/drawing/2014/main" id="{E710970F-52F3-3EFD-271C-972046F20F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024489" y="701772"/>
            <a:ext cx="3119511" cy="3119511"/>
          </a:xfrm>
          <a:prstGeom prst="rect">
            <a:avLst/>
          </a:prstGeom>
        </p:spPr>
      </p:pic>
      <p:sp>
        <p:nvSpPr>
          <p:cNvPr id="6" name="Content Placeholder 1">
            <a:extLst>
              <a:ext uri="{FF2B5EF4-FFF2-40B4-BE49-F238E27FC236}">
                <a16:creationId xmlns:a16="http://schemas.microsoft.com/office/drawing/2014/main" id="{03342075-AC05-4755-EB0A-CFE9B42801CD}"/>
              </a:ext>
            </a:extLst>
          </p:cNvPr>
          <p:cNvSpPr txBox="1">
            <a:spLocks/>
          </p:cNvSpPr>
          <p:nvPr/>
        </p:nvSpPr>
        <p:spPr>
          <a:xfrm>
            <a:off x="351691" y="3781822"/>
            <a:ext cx="8201466" cy="2355027"/>
          </a:xfrm>
          <a:prstGeom prst="rect">
            <a:avLst/>
          </a:prstGeom>
        </p:spPr>
        <p:txBody>
          <a:bodyPr lIns="91440" tIns="45720" rIns="91440" bIns="45720" anchor="t"/>
          <a:lstStyle>
            <a:lvl1pPr marL="342900" indent="-342900" algn="l" defTabSz="457200" rtl="0" eaLnBrk="1" latinLnBrk="0" hangingPunct="1">
              <a:spcBef>
                <a:spcPts val="0"/>
              </a:spcBef>
              <a:spcAft>
                <a:spcPts val="1200"/>
              </a:spcAft>
              <a:buClr>
                <a:srgbClr val="005E92"/>
              </a:buClr>
              <a:buFont typeface="Wingdings" charset="2"/>
              <a:buChar char="§"/>
              <a:defRPr sz="2000" kern="1200">
                <a:solidFill>
                  <a:srgbClr val="313332"/>
                </a:solidFill>
                <a:latin typeface="Helvetica"/>
                <a:ea typeface="+mn-ea"/>
                <a:cs typeface="Helvetica"/>
              </a:defRPr>
            </a:lvl1pPr>
            <a:lvl2pPr marL="742950" indent="-285750" algn="l" defTabSz="457200" rtl="0" eaLnBrk="1" latinLnBrk="0" hangingPunct="1">
              <a:spcBef>
                <a:spcPts val="0"/>
              </a:spcBef>
              <a:spcAft>
                <a:spcPts val="1200"/>
              </a:spcAft>
              <a:buFont typeface="Arial"/>
              <a:buChar char="–"/>
              <a:defRPr sz="1800" kern="1200">
                <a:solidFill>
                  <a:srgbClr val="313332"/>
                </a:solidFill>
                <a:latin typeface="Helvetica"/>
                <a:ea typeface="+mn-ea"/>
                <a:cs typeface="Helvetica"/>
              </a:defRPr>
            </a:lvl2pPr>
            <a:lvl3pPr marL="1143000" indent="-228600" algn="l" defTabSz="457200" rtl="0" eaLnBrk="1" latinLnBrk="0" hangingPunct="1">
              <a:spcBef>
                <a:spcPts val="0"/>
              </a:spcBef>
              <a:spcAft>
                <a:spcPts val="1200"/>
              </a:spcAft>
              <a:buFont typeface="Arial"/>
              <a:buChar char="•"/>
              <a:defRPr sz="1600" kern="1200">
                <a:solidFill>
                  <a:srgbClr val="313332"/>
                </a:solidFill>
                <a:latin typeface="Helvetica"/>
                <a:ea typeface="+mn-ea"/>
                <a:cs typeface="Helvetica"/>
              </a:defRPr>
            </a:lvl3pPr>
            <a:lvl4pPr marL="1600200" indent="-228600" algn="l" defTabSz="457200" rtl="0" eaLnBrk="1" latinLnBrk="0" hangingPunct="1">
              <a:spcBef>
                <a:spcPts val="0"/>
              </a:spcBef>
              <a:spcAft>
                <a:spcPts val="1200"/>
              </a:spcAft>
              <a:buFont typeface="Arial"/>
              <a:buChar char="–"/>
              <a:defRPr sz="1400" kern="1200">
                <a:solidFill>
                  <a:srgbClr val="313332"/>
                </a:solidFill>
                <a:latin typeface="Helvetica"/>
                <a:ea typeface="+mn-ea"/>
                <a:cs typeface="Helvetica"/>
              </a:defRPr>
            </a:lvl4pPr>
            <a:lvl5pPr marL="2057400" indent="-228600" algn="l" defTabSz="457200" rtl="0" eaLnBrk="1" latinLnBrk="0" hangingPunct="1">
              <a:spcBef>
                <a:spcPts val="0"/>
              </a:spcBef>
              <a:spcAft>
                <a:spcPts val="1200"/>
              </a:spcAft>
              <a:buFont typeface="Arial"/>
              <a:buChar char="»"/>
              <a:defRPr sz="1200" kern="1200">
                <a:solidFill>
                  <a:srgbClr val="313332"/>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Applicants are encouraged to complete an application </a:t>
            </a:r>
            <a:r>
              <a:rPr lang="en-US" b="1" u="sng">
                <a:solidFill>
                  <a:schemeClr val="tx1"/>
                </a:solidFill>
                <a:latin typeface="Tahoma" panose="020B0604030504040204" pitchFamily="34" charset="0"/>
                <a:ea typeface="Tahoma" panose="020B0604030504040204" pitchFamily="34" charset="0"/>
                <a:cs typeface="Tahoma" panose="020B0604030504040204" pitchFamily="34" charset="0"/>
              </a:rPr>
              <a:t>before</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obtaining all admission criteria. The application will not be reviewed until after the deadline. </a:t>
            </a:r>
          </a:p>
          <a:p>
            <a:pPr marL="0" indent="0" algn="ctr">
              <a:buNone/>
            </a:pPr>
            <a:r>
              <a:rPr lang="en-US">
                <a:solidFill>
                  <a:srgbClr val="FF0000"/>
                </a:solidFill>
                <a:latin typeface="Tahoma" panose="020B0604030504040204" pitchFamily="34" charset="0"/>
                <a:ea typeface="Tahoma" panose="020B0604030504040204" pitchFamily="34" charset="0"/>
                <a:cs typeface="Tahoma" panose="020B0604030504040204" pitchFamily="34" charset="0"/>
              </a:rPr>
              <a:t>The deadline </a:t>
            </a:r>
            <a:r>
              <a:rPr lang="en-US" b="1" u="sng">
                <a:solidFill>
                  <a:srgbClr val="FF0000"/>
                </a:solidFill>
                <a:latin typeface="Tahoma" panose="020B0604030504040204" pitchFamily="34" charset="0"/>
                <a:ea typeface="Tahoma" panose="020B0604030504040204" pitchFamily="34" charset="0"/>
                <a:cs typeface="Tahoma" panose="020B0604030504040204" pitchFamily="34" charset="0"/>
              </a:rPr>
              <a:t>cannot</a:t>
            </a:r>
            <a:r>
              <a:rPr lang="en-US">
                <a:solidFill>
                  <a:srgbClr val="FF0000"/>
                </a:solidFill>
                <a:latin typeface="Tahoma" panose="020B0604030504040204" pitchFamily="34" charset="0"/>
                <a:ea typeface="Tahoma" panose="020B0604030504040204" pitchFamily="34" charset="0"/>
                <a:cs typeface="Tahoma" panose="020B0604030504040204" pitchFamily="34" charset="0"/>
              </a:rPr>
              <a:t> be extended for any reason, so APPLY TODAY.</a:t>
            </a:r>
          </a:p>
        </p:txBody>
      </p:sp>
    </p:spTree>
    <p:extLst>
      <p:ext uri="{BB962C8B-B14F-4D97-AF65-F5344CB8AC3E}">
        <p14:creationId xmlns:p14="http://schemas.microsoft.com/office/powerpoint/2010/main" val="1977867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2696" y="1084162"/>
            <a:ext cx="8538608" cy="5501365"/>
          </a:xfrm>
        </p:spPr>
        <p:txBody>
          <a:bodyPr lIns="91440" tIns="45720" rIns="91440" bIns="45720" anchor="t"/>
          <a:lstStyle/>
          <a:p>
            <a:r>
              <a:rPr lang="en-US">
                <a:latin typeface="Tahoma"/>
                <a:ea typeface="Tahoma"/>
                <a:cs typeface="Tahoma"/>
              </a:rPr>
              <a:t>Acceptance will be </a:t>
            </a:r>
            <a:r>
              <a:rPr lang="en-US" b="1">
                <a:latin typeface="Tahoma"/>
                <a:ea typeface="Tahoma"/>
                <a:cs typeface="Tahoma"/>
              </a:rPr>
              <a:t>contingent</a:t>
            </a:r>
            <a:r>
              <a:rPr lang="en-US">
                <a:latin typeface="Tahoma"/>
                <a:ea typeface="Tahoma"/>
                <a:cs typeface="Tahoma"/>
              </a:rPr>
              <a:t> upon:</a:t>
            </a:r>
            <a:endParaRPr lang="en-US"/>
          </a:p>
          <a:p>
            <a:pPr lvl="1"/>
            <a:r>
              <a:rPr lang="en-US">
                <a:latin typeface="Tahoma"/>
                <a:ea typeface="Tahoma"/>
                <a:cs typeface="Tahoma"/>
              </a:rPr>
              <a:t>Completing both RESP 1110 and 1220</a:t>
            </a:r>
            <a:r>
              <a:rPr lang="en-US">
                <a:solidFill>
                  <a:schemeClr val="tx1"/>
                </a:solidFill>
                <a:latin typeface="Tahoma"/>
                <a:ea typeface="Tahoma"/>
                <a:cs typeface="Tahoma"/>
              </a:rPr>
              <a:t> with a 70% or better. </a:t>
            </a:r>
          </a:p>
          <a:p>
            <a:pPr lvl="1"/>
            <a:r>
              <a:rPr lang="en-US">
                <a:solidFill>
                  <a:schemeClr val="tx1"/>
                </a:solidFill>
                <a:latin typeface="Tahoma"/>
                <a:ea typeface="Tahoma"/>
                <a:cs typeface="Tahoma"/>
              </a:rPr>
              <a:t>Completing NURC 1001 or obtaining “N” Credit</a:t>
            </a:r>
          </a:p>
          <a:p>
            <a:pPr lvl="1"/>
            <a:r>
              <a:rPr lang="en-US">
                <a:solidFill>
                  <a:schemeClr val="tx1"/>
                </a:solidFill>
                <a:latin typeface="Tahoma"/>
                <a:ea typeface="Tahoma"/>
                <a:cs typeface="Tahoma"/>
              </a:rPr>
              <a:t>Completing and passing a drug screen and background check</a:t>
            </a:r>
          </a:p>
          <a:p>
            <a:pPr lvl="2"/>
            <a:r>
              <a:rPr lang="en-US">
                <a:solidFill>
                  <a:schemeClr val="tx1"/>
                </a:solidFill>
                <a:latin typeface="Tahoma"/>
                <a:ea typeface="Tahoma"/>
                <a:cs typeface="Tahoma"/>
              </a:rPr>
              <a:t>Background screen and drug tests are approximately $116.74 </a:t>
            </a:r>
            <a:r>
              <a:rPr lang="en-US" i="1">
                <a:solidFill>
                  <a:schemeClr val="tx1"/>
                </a:solidFill>
                <a:latin typeface="Tahoma"/>
                <a:ea typeface="Tahoma"/>
                <a:cs typeface="Tahoma"/>
              </a:rPr>
              <a:t>*Cost subject to change without notice*</a:t>
            </a:r>
          </a:p>
          <a:p>
            <a:pPr lvl="3"/>
            <a:r>
              <a:rPr lang="en-US">
                <a:latin typeface="Tahoma"/>
                <a:ea typeface="Tahoma"/>
                <a:cs typeface="Tahoma"/>
              </a:rPr>
              <a:t>For more information, visit Health Records: </a:t>
            </a:r>
            <a:r>
              <a:rPr lang="en-US">
                <a:latin typeface="Tahoma"/>
                <a:ea typeface="Tahoma"/>
                <a:cs typeface="Tahoma"/>
                <a:hlinkClick r:id="rId2"/>
              </a:rPr>
              <a:t>https://www.cscc.edu/services/health-records/background-drug-screening.shtml</a:t>
            </a:r>
          </a:p>
          <a:p>
            <a:pPr lvl="3"/>
            <a:r>
              <a:rPr lang="en-US">
                <a:latin typeface="Tahoma"/>
                <a:ea typeface="Tahoma"/>
                <a:cs typeface="Tahoma"/>
              </a:rPr>
              <a:t>Students who have been contingently accepted into the program will be provided with information on how to complete this process. Do not complete this step prior to acceptance.</a:t>
            </a:r>
          </a:p>
          <a:p>
            <a:pPr lvl="3"/>
            <a:r>
              <a:rPr lang="en-US">
                <a:solidFill>
                  <a:schemeClr val="tx1"/>
                </a:solidFill>
                <a:latin typeface="Tahoma"/>
                <a:ea typeface="Tahoma"/>
                <a:cs typeface="Tahoma"/>
              </a:rPr>
              <a:t>Background and drug screens completed for NURC will </a:t>
            </a:r>
            <a:r>
              <a:rPr lang="en-US" b="1" u="sng">
                <a:solidFill>
                  <a:schemeClr val="tx1"/>
                </a:solidFill>
                <a:latin typeface="Tahoma"/>
                <a:ea typeface="Tahoma"/>
                <a:cs typeface="Tahoma"/>
              </a:rPr>
              <a:t>not</a:t>
            </a:r>
            <a:r>
              <a:rPr lang="en-US">
                <a:solidFill>
                  <a:schemeClr val="tx1"/>
                </a:solidFill>
                <a:latin typeface="Tahoma"/>
                <a:ea typeface="Tahoma"/>
                <a:cs typeface="Tahoma"/>
              </a:rPr>
              <a:t> suffice program requirements. You will need to repeat the background for program admissions.</a:t>
            </a:r>
            <a:endParaRPr lang="en-US">
              <a:solidFill>
                <a:schemeClr val="tx1"/>
              </a:solidFill>
              <a:latin typeface="Tahoma"/>
              <a:ea typeface="Tahoma"/>
              <a:cs typeface="Tahoma"/>
              <a:hlinkClick r:id="rId2">
                <a:extLst>
                  <a:ext uri="{A12FA001-AC4F-418D-AE19-62706E023703}">
                    <ahyp:hlinkClr xmlns:ahyp="http://schemas.microsoft.com/office/drawing/2018/hyperlinkcolor" val="tx"/>
                  </a:ext>
                </a:extLst>
              </a:hlinkClick>
            </a:endParaRPr>
          </a:p>
          <a:p>
            <a:pPr lvl="1"/>
            <a:r>
              <a:rPr lang="en-US">
                <a:solidFill>
                  <a:schemeClr val="tx1"/>
                </a:solidFill>
                <a:ea typeface="Tahoma"/>
              </a:rPr>
              <a:t>Applicant must not have been banned from any local hospital system premises or denied access to participate in clinical activities by any such facility.</a:t>
            </a:r>
          </a:p>
        </p:txBody>
      </p:sp>
      <p:sp>
        <p:nvSpPr>
          <p:cNvPr id="3" name="Title 2"/>
          <p:cNvSpPr>
            <a:spLocks noGrp="1"/>
          </p:cNvSpPr>
          <p:nvPr>
            <p:ph type="title"/>
          </p:nvPr>
        </p:nvSpPr>
        <p:spPr>
          <a:xfrm>
            <a:off x="457200" y="418421"/>
            <a:ext cx="6753523" cy="790432"/>
          </a:xfrm>
        </p:spPr>
        <p:txBody>
          <a:bodyPr anchor="t"/>
          <a:lstStyle/>
          <a:p>
            <a:r>
              <a:rPr lang="en-US">
                <a:latin typeface="Tahoma" panose="020B0604030504040204" pitchFamily="34" charset="0"/>
                <a:ea typeface="Tahoma" panose="020B0604030504040204" pitchFamily="34" charset="0"/>
                <a:cs typeface="Tahoma" panose="020B0604030504040204" pitchFamily="34" charset="0"/>
              </a:rPr>
              <a:t>Program Acceptance:</a:t>
            </a:r>
          </a:p>
        </p:txBody>
      </p:sp>
    </p:spTree>
    <p:extLst>
      <p:ext uri="{BB962C8B-B14F-4D97-AF65-F5344CB8AC3E}">
        <p14:creationId xmlns:p14="http://schemas.microsoft.com/office/powerpoint/2010/main" val="854237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lIns="91440" tIns="45720" rIns="91440" bIns="45720" anchor="t"/>
          <a:lstStyle/>
          <a:p>
            <a:r>
              <a:rPr lang="en-US">
                <a:latin typeface="Tahoma"/>
                <a:ea typeface="Tahoma"/>
              </a:rPr>
              <a:t>Plan of Study </a:t>
            </a:r>
          </a:p>
        </p:txBody>
      </p:sp>
      <p:sp>
        <p:nvSpPr>
          <p:cNvPr id="2" name="Subtitle 1">
            <a:extLst>
              <a:ext uri="{FF2B5EF4-FFF2-40B4-BE49-F238E27FC236}">
                <a16:creationId xmlns:a16="http://schemas.microsoft.com/office/drawing/2014/main" id="{1814821C-6008-8508-B712-88D205867707}"/>
              </a:ext>
            </a:extLst>
          </p:cNvPr>
          <p:cNvSpPr>
            <a:spLocks noGrp="1"/>
          </p:cNvSpPr>
          <p:nvPr>
            <p:ph type="subTitle" idx="1"/>
          </p:nvPr>
        </p:nvSpPr>
        <p:spPr>
          <a:xfrm>
            <a:off x="1088487" y="3974979"/>
            <a:ext cx="6967025" cy="1752600"/>
          </a:xfrm>
        </p:spPr>
        <p:txBody>
          <a:bodyPr/>
          <a:lstStyle/>
          <a:p>
            <a:r>
              <a:rPr lang="en-US">
                <a:latin typeface="Tahoma" panose="020B0604030504040204" pitchFamily="34" charset="0"/>
                <a:ea typeface="Tahoma" panose="020B0604030504040204" pitchFamily="34" charset="0"/>
                <a:cs typeface="Tahoma" panose="020B0604030504040204" pitchFamily="34" charset="0"/>
              </a:rPr>
              <a:t>General courses can be taken at any time</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panose="020B0604030504040204" pitchFamily="34" charset="0"/>
                <a:ea typeface="Tahoma" panose="020B0604030504040204" pitchFamily="34" charset="0"/>
                <a:cs typeface="Tahoma" panose="020B0604030504040204" pitchFamily="34" charset="0"/>
              </a:rPr>
              <a:t>Technical courses (RESP ####) must be taken in sequence and require a 70% or higher to progress to the next course</a:t>
            </a:r>
          </a:p>
        </p:txBody>
      </p:sp>
    </p:spTree>
    <p:extLst>
      <p:ext uri="{BB962C8B-B14F-4D97-AF65-F5344CB8AC3E}">
        <p14:creationId xmlns:p14="http://schemas.microsoft.com/office/powerpoint/2010/main" val="1573131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421"/>
            <a:ext cx="8209012" cy="1498643"/>
          </a:xfrm>
        </p:spPr>
        <p:txBody>
          <a:bodyPr lIns="91440" tIns="45720" rIns="91440" bIns="45720" anchor="t"/>
          <a:lstStyle/>
          <a:p>
            <a:r>
              <a:rPr lang="en-US">
                <a:latin typeface="Tahoma"/>
                <a:ea typeface="Tahoma"/>
              </a:rPr>
              <a:t>Full-Time Track Plan of Study</a:t>
            </a:r>
          </a:p>
        </p:txBody>
      </p:sp>
      <p:pic>
        <p:nvPicPr>
          <p:cNvPr id="6" name="Content Placeholder 3"/>
          <p:cNvPicPr>
            <a:picLocks noGrp="1" noChangeAspect="1"/>
          </p:cNvPicPr>
          <p:nvPr>
            <p:ph idx="1"/>
          </p:nvPr>
        </p:nvPicPr>
        <p:blipFill>
          <a:blip r:embed="rId2"/>
          <a:stretch>
            <a:fillRect/>
          </a:stretch>
        </p:blipFill>
        <p:spPr>
          <a:xfrm>
            <a:off x="328307" y="1169740"/>
            <a:ext cx="8011347" cy="5508725"/>
          </a:xfrm>
          <a:prstGeom prst="rect">
            <a:avLst/>
          </a:prstGeom>
        </p:spPr>
      </p:pic>
    </p:spTree>
    <p:extLst>
      <p:ext uri="{BB962C8B-B14F-4D97-AF65-F5344CB8AC3E}">
        <p14:creationId xmlns:p14="http://schemas.microsoft.com/office/powerpoint/2010/main" val="305617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421"/>
            <a:ext cx="8209012" cy="1498643"/>
          </a:xfrm>
        </p:spPr>
        <p:txBody>
          <a:bodyPr lIns="91440" tIns="45720" rIns="91440" bIns="45720" anchor="t"/>
          <a:lstStyle/>
          <a:p>
            <a:r>
              <a:rPr lang="en-US">
                <a:latin typeface="Tahoma"/>
                <a:ea typeface="Tahoma"/>
              </a:rPr>
              <a:t>Part-Time Track Plan of Study</a:t>
            </a:r>
          </a:p>
        </p:txBody>
      </p:sp>
      <p:pic>
        <p:nvPicPr>
          <p:cNvPr id="5" name="Picture 2" descr="C:\Users\aleja_000\AppData\Local\Microsoft\Windows\INetCache\IE\XXULAGKZ\stethoscope[1].htm">
            <a:hlinkClick r:id="rId2" action="ppaction://hlinkfile"/>
            <a:extLst>
              <a:ext uri="{FF2B5EF4-FFF2-40B4-BE49-F238E27FC236}">
                <a16:creationId xmlns:a16="http://schemas.microsoft.com/office/drawing/2014/main" id="{25AE0488-D1F8-4F55-9FF0-328B1A221F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93195">
            <a:off x="4407919" y="5853557"/>
            <a:ext cx="7635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466683A-4150-4A98-8A3E-08073DC24AA5}"/>
              </a:ext>
            </a:extLst>
          </p:cNvPr>
          <p:cNvSpPr/>
          <p:nvPr/>
        </p:nvSpPr>
        <p:spPr>
          <a:xfrm>
            <a:off x="217714" y="6050685"/>
            <a:ext cx="4572000" cy="369332"/>
          </a:xfrm>
          <a:prstGeom prst="rect">
            <a:avLst/>
          </a:prstGeom>
        </p:spPr>
        <p:txBody>
          <a:bodyPr>
            <a:spAutoFit/>
          </a:bodyPr>
          <a:lstStyle/>
          <a:p>
            <a:r>
              <a:rPr lang="en-US">
                <a:latin typeface="Georgia" panose="02040502050405020303" pitchFamily="18" charset="0"/>
              </a:rPr>
              <a:t>Click the stethoscope for a larger version</a:t>
            </a:r>
            <a:endParaRPr lang="en-US"/>
          </a:p>
        </p:txBody>
      </p:sp>
      <p:pic>
        <p:nvPicPr>
          <p:cNvPr id="8" name="Picture 7">
            <a:extLst>
              <a:ext uri="{FF2B5EF4-FFF2-40B4-BE49-F238E27FC236}">
                <a16:creationId xmlns:a16="http://schemas.microsoft.com/office/drawing/2014/main" id="{70C116F3-1A48-493C-B747-B70BEB9F7C8C}"/>
              </a:ext>
            </a:extLst>
          </p:cNvPr>
          <p:cNvPicPr>
            <a:picLocks noChangeAspect="1"/>
          </p:cNvPicPr>
          <p:nvPr/>
        </p:nvPicPr>
        <p:blipFill>
          <a:blip r:embed="rId4"/>
          <a:stretch>
            <a:fillRect/>
          </a:stretch>
        </p:blipFill>
        <p:spPr>
          <a:xfrm>
            <a:off x="214312" y="1593893"/>
            <a:ext cx="8795743" cy="3973823"/>
          </a:xfrm>
          <a:prstGeom prst="rect">
            <a:avLst/>
          </a:prstGeom>
        </p:spPr>
      </p:pic>
    </p:spTree>
    <p:extLst>
      <p:ext uri="{BB962C8B-B14F-4D97-AF65-F5344CB8AC3E}">
        <p14:creationId xmlns:p14="http://schemas.microsoft.com/office/powerpoint/2010/main" val="1441717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3079"/>
            <a:ext cx="8219704" cy="1004455"/>
          </a:xfrm>
        </p:spPr>
        <p:txBody>
          <a:bodyPr lIns="91440" tIns="45720" rIns="91440" bIns="45720" anchor="t">
            <a:normAutofit fontScale="90000"/>
          </a:bodyPr>
          <a:lstStyle/>
          <a:p>
            <a:r>
              <a:rPr lang="en-US" sz="4600">
                <a:solidFill>
                  <a:srgbClr val="005E92"/>
                </a:solidFill>
                <a:latin typeface="Tahoma" panose="020B0604030504040204" pitchFamily="34" charset="0"/>
                <a:ea typeface="Tahoma" panose="020B0604030504040204" pitchFamily="34" charset="0"/>
                <a:cs typeface="Tahoma" panose="020B0604030504040204" pitchFamily="34" charset="0"/>
              </a:rPr>
              <a:t>Plan of Study Course Substitutions</a:t>
            </a:r>
          </a:p>
        </p:txBody>
      </p:sp>
      <p:sp>
        <p:nvSpPr>
          <p:cNvPr id="6" name="Content Placeholder 5">
            <a:extLst>
              <a:ext uri="{FF2B5EF4-FFF2-40B4-BE49-F238E27FC236}">
                <a16:creationId xmlns:a16="http://schemas.microsoft.com/office/drawing/2014/main" id="{5241CAE3-3E84-0CE6-B2F7-3FFE7A4C2A58}"/>
              </a:ext>
            </a:extLst>
          </p:cNvPr>
          <p:cNvSpPr>
            <a:spLocks noGrp="1"/>
          </p:cNvSpPr>
          <p:nvPr>
            <p:ph sz="quarter" idx="4"/>
          </p:nvPr>
        </p:nvSpPr>
        <p:spPr>
          <a:xfrm>
            <a:off x="330591" y="1670391"/>
            <a:ext cx="8209808" cy="4272159"/>
          </a:xfrm>
        </p:spPr>
        <p:txBody>
          <a:bodyPr lIns="91440" tIns="45720" rIns="91440" bIns="45720" anchor="t"/>
          <a:lstStyle/>
          <a:p>
            <a:pPr>
              <a:buFont typeface="Wingdings,Sans-Serif"/>
              <a:buChar char="§"/>
            </a:pPr>
            <a:r>
              <a:rPr lang="en-US" sz="1800">
                <a:latin typeface="Tahoma"/>
                <a:ea typeface="Tahoma"/>
                <a:cs typeface="Tahoma"/>
              </a:rPr>
              <a:t>BIO 2300/2301 can be substituted for BIO 1121/1122</a:t>
            </a:r>
          </a:p>
          <a:p>
            <a:pPr lvl="1">
              <a:buFont typeface="Wingdings,Sans-Serif"/>
              <a:buChar char="§"/>
            </a:pPr>
            <a:r>
              <a:rPr lang="en-US" sz="1400">
                <a:latin typeface="Tahoma"/>
                <a:ea typeface="Tahoma"/>
                <a:cs typeface="Tahoma"/>
              </a:rPr>
              <a:t>The biology sequence must be completed; if you complete BIO 2300, you must complete BIO 2301, not BIO 1122</a:t>
            </a:r>
          </a:p>
          <a:p>
            <a:pPr lvl="1">
              <a:buFont typeface="Wingdings,Sans-Serif"/>
              <a:buChar char="§"/>
            </a:pPr>
            <a:r>
              <a:rPr lang="en-US" sz="1400">
                <a:latin typeface="Tahoma"/>
                <a:ea typeface="Tahoma"/>
                <a:cs typeface="Tahoma"/>
              </a:rPr>
              <a:t>If you complete BIO 1121, you must complete BIO 1122</a:t>
            </a:r>
          </a:p>
          <a:p>
            <a:pPr lvl="1">
              <a:buFont typeface="Wingdings,Sans-Serif"/>
              <a:buChar char="§"/>
            </a:pPr>
            <a:r>
              <a:rPr lang="en-US" sz="1400">
                <a:latin typeface="Tahoma"/>
                <a:ea typeface="Tahoma"/>
                <a:cs typeface="Tahoma"/>
              </a:rPr>
              <a:t>If you have a goal to earn your bachelor’s degree, it is highly recommended to take BIO 2300/2301</a:t>
            </a:r>
          </a:p>
          <a:p>
            <a:pPr marL="457200" lvl="1" indent="0">
              <a:buNone/>
            </a:pPr>
            <a:endParaRPr lang="en-US" sz="1800">
              <a:latin typeface="Tahoma" panose="020B0604030504040204" pitchFamily="34" charset="0"/>
              <a:ea typeface="Tahoma" panose="020B0604030504040204" pitchFamily="34" charset="0"/>
              <a:cs typeface="Tahoma" panose="020B0604030504040204" pitchFamily="34" charset="0"/>
            </a:endParaRPr>
          </a:p>
          <a:p>
            <a:pPr>
              <a:buFont typeface="Wingdings,Sans-Serif"/>
              <a:buChar char="§"/>
            </a:pPr>
            <a:r>
              <a:rPr lang="en-US" sz="1800">
                <a:latin typeface="Tahoma"/>
                <a:ea typeface="Tahoma"/>
                <a:cs typeface="Tahoma"/>
              </a:rPr>
              <a:t>STAT 1350</a:t>
            </a:r>
          </a:p>
          <a:p>
            <a:pPr lvl="1">
              <a:buFont typeface="Wingdings,Sans-Serif"/>
              <a:buChar char="§"/>
            </a:pPr>
            <a:r>
              <a:rPr lang="en-US" sz="1400">
                <a:latin typeface="Tahoma"/>
                <a:ea typeface="Tahoma"/>
                <a:cs typeface="Tahoma"/>
              </a:rPr>
              <a:t>MATH 1148 </a:t>
            </a:r>
          </a:p>
          <a:p>
            <a:pPr lvl="1">
              <a:buFont typeface="Wingdings,Sans-Serif"/>
              <a:buChar char="§"/>
            </a:pPr>
            <a:r>
              <a:rPr lang="en-US" sz="1400">
                <a:latin typeface="Tahoma"/>
                <a:ea typeface="Tahoma"/>
                <a:cs typeface="Tahoma"/>
              </a:rPr>
              <a:t>MATH 1109 </a:t>
            </a:r>
          </a:p>
          <a:p>
            <a:pPr lvl="2">
              <a:buFont typeface="Wingdings,Sans-Serif"/>
              <a:buChar char="§"/>
            </a:pPr>
            <a:r>
              <a:rPr lang="en-US" sz="1200">
                <a:latin typeface="Tahoma"/>
                <a:ea typeface="Tahoma"/>
                <a:cs typeface="Tahoma"/>
              </a:rPr>
              <a:t>Non-transferable course and not recommended for students who wish to pursue a bachelor’s degree.</a:t>
            </a:r>
          </a:p>
          <a:p>
            <a:pPr marL="457200" lvl="1" indent="0">
              <a:buNone/>
            </a:pPr>
            <a:endParaRPr lang="en-US" sz="1400">
              <a:latin typeface="Tahoma" panose="020B0604030504040204" pitchFamily="34" charset="0"/>
              <a:ea typeface="Tahoma" panose="020B0604030504040204" pitchFamily="34" charset="0"/>
              <a:cs typeface="Tahoma" panose="020B0604030504040204" pitchFamily="34" charset="0"/>
            </a:endParaRPr>
          </a:p>
          <a:p>
            <a:pPr>
              <a:buFont typeface="Wingdings,Sans-Serif"/>
              <a:buChar char="§"/>
            </a:pPr>
            <a:r>
              <a:rPr lang="en-US" sz="1800">
                <a:latin typeface="Tahoma"/>
                <a:ea typeface="Tahoma"/>
                <a:cs typeface="Tahoma"/>
              </a:rPr>
              <a:t>SOC 1101 </a:t>
            </a:r>
          </a:p>
          <a:p>
            <a:pPr lvl="1">
              <a:buFont typeface="Wingdings,Sans-Serif"/>
              <a:buChar char="§"/>
            </a:pPr>
            <a:r>
              <a:rPr lang="en-US" sz="1400">
                <a:latin typeface="Tahoma"/>
                <a:ea typeface="Tahoma"/>
                <a:cs typeface="Tahoma"/>
              </a:rPr>
              <a:t>PSY 1101</a:t>
            </a:r>
          </a:p>
        </p:txBody>
      </p:sp>
    </p:spTree>
    <p:extLst>
      <p:ext uri="{BB962C8B-B14F-4D97-AF65-F5344CB8AC3E}">
        <p14:creationId xmlns:p14="http://schemas.microsoft.com/office/powerpoint/2010/main" val="59073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7618"/>
            <a:ext cx="8155622" cy="4728085"/>
          </a:xfrm>
        </p:spPr>
        <p:txBody>
          <a:bodyPr lIns="91440" tIns="45720" rIns="91440" bIns="45720" anchor="t"/>
          <a:lstStyle/>
          <a:p>
            <a:r>
              <a:rPr lang="en-US" sz="1600" b="1">
                <a:solidFill>
                  <a:schemeClr val="tx1"/>
                </a:solidFill>
                <a:latin typeface="Tahoma"/>
                <a:ea typeface="Tahoma"/>
                <a:cs typeface="Tahoma"/>
              </a:rPr>
              <a:t>Upon acceptance </a:t>
            </a:r>
            <a:r>
              <a:rPr lang="en-US" sz="1600">
                <a:solidFill>
                  <a:schemeClr val="tx1"/>
                </a:solidFill>
                <a:latin typeface="Tahoma"/>
                <a:ea typeface="Tahoma"/>
                <a:cs typeface="Tahoma"/>
              </a:rPr>
              <a:t>to the respiratory care program, students will be enrolled in technical courses</a:t>
            </a:r>
            <a:r>
              <a:rPr lang="en-US" sz="1600">
                <a:solidFill>
                  <a:srgbClr val="FF0000"/>
                </a:solidFill>
                <a:latin typeface="Tahoma"/>
                <a:ea typeface="Tahoma"/>
                <a:cs typeface="Tahoma"/>
              </a:rPr>
              <a:t> </a:t>
            </a:r>
            <a:r>
              <a:rPr lang="en-US" sz="1600">
                <a:solidFill>
                  <a:schemeClr val="tx1"/>
                </a:solidFill>
                <a:latin typeface="Tahoma"/>
                <a:ea typeface="Tahoma"/>
                <a:cs typeface="Tahoma"/>
              </a:rPr>
              <a:t>automatically. </a:t>
            </a:r>
          </a:p>
          <a:p>
            <a:pPr lvl="1"/>
            <a:r>
              <a:rPr lang="en-US" sz="1600">
                <a:solidFill>
                  <a:schemeClr val="tx1"/>
                </a:solidFill>
                <a:latin typeface="Tahoma"/>
                <a:ea typeface="Tahoma"/>
                <a:cs typeface="Tahoma"/>
              </a:rPr>
              <a:t>Students must successfully achieve a </a:t>
            </a:r>
            <a:r>
              <a:rPr lang="en-US" sz="1600" b="1">
                <a:solidFill>
                  <a:schemeClr val="tx1"/>
                </a:solidFill>
                <a:latin typeface="Tahoma"/>
                <a:ea typeface="Tahoma"/>
                <a:cs typeface="Tahoma"/>
              </a:rPr>
              <a:t>70% or greater </a:t>
            </a:r>
            <a:r>
              <a:rPr lang="en-US" sz="1600">
                <a:solidFill>
                  <a:schemeClr val="tx1"/>
                </a:solidFill>
                <a:latin typeface="Tahoma"/>
                <a:ea typeface="Tahoma"/>
                <a:cs typeface="Tahoma"/>
              </a:rPr>
              <a:t>in all technical courses or a grade of “S” in clinic courses to continue in sequence.</a:t>
            </a:r>
          </a:p>
          <a:p>
            <a:r>
              <a:rPr lang="en-US" sz="1600">
                <a:solidFill>
                  <a:schemeClr val="tx1"/>
                </a:solidFill>
                <a:latin typeface="Tahoma"/>
                <a:ea typeface="Tahoma"/>
                <a:cs typeface="Tahoma"/>
              </a:rPr>
              <a:t>Technical courses are lock and key, meaning each course is a prerequisite for the next course. You must take them in order as laid out in the plan of study.</a:t>
            </a:r>
          </a:p>
          <a:p>
            <a:r>
              <a:rPr lang="en-US" sz="1600">
                <a:solidFill>
                  <a:schemeClr val="tx1"/>
                </a:solidFill>
                <a:latin typeface="Tahoma"/>
                <a:ea typeface="Tahoma"/>
                <a:cs typeface="Tahoma"/>
              </a:rPr>
              <a:t>Technical courses are offered at a minimum of </a:t>
            </a:r>
            <a:r>
              <a:rPr lang="en-US" sz="1600" b="1" u="sng">
                <a:solidFill>
                  <a:schemeClr val="tx1"/>
                </a:solidFill>
                <a:latin typeface="Tahoma"/>
                <a:ea typeface="Tahoma"/>
                <a:cs typeface="Tahoma"/>
              </a:rPr>
              <a:t>once</a:t>
            </a:r>
            <a:r>
              <a:rPr lang="en-US" sz="1600">
                <a:solidFill>
                  <a:schemeClr val="tx1"/>
                </a:solidFill>
                <a:latin typeface="Tahoma"/>
                <a:ea typeface="Tahoma"/>
                <a:cs typeface="Tahoma"/>
              </a:rPr>
              <a:t> a year. </a:t>
            </a:r>
          </a:p>
          <a:p>
            <a:r>
              <a:rPr lang="en-US" sz="1600">
                <a:solidFill>
                  <a:srgbClr val="FF0000"/>
                </a:solidFill>
                <a:latin typeface="Tahoma"/>
                <a:ea typeface="Tahoma"/>
                <a:cs typeface="Tahoma"/>
              </a:rPr>
              <a:t>Students have </a:t>
            </a:r>
            <a:r>
              <a:rPr lang="en-US" sz="1600" b="1" u="sng">
                <a:solidFill>
                  <a:srgbClr val="FF0000"/>
                </a:solidFill>
                <a:latin typeface="Tahoma"/>
                <a:ea typeface="Tahoma"/>
                <a:cs typeface="Tahoma"/>
              </a:rPr>
              <a:t>two</a:t>
            </a:r>
            <a:r>
              <a:rPr lang="en-US" sz="1600">
                <a:solidFill>
                  <a:srgbClr val="FF0000"/>
                </a:solidFill>
                <a:latin typeface="Tahoma"/>
                <a:ea typeface="Tahoma"/>
                <a:cs typeface="Tahoma"/>
              </a:rPr>
              <a:t> opportunities to complete the program upon acceptance.</a:t>
            </a:r>
            <a:r>
              <a:rPr lang="en-US" sz="1600">
                <a:solidFill>
                  <a:schemeClr val="tx1"/>
                </a:solidFill>
                <a:latin typeface="Tahoma"/>
                <a:ea typeface="Tahoma"/>
                <a:cs typeface="Tahoma"/>
              </a:rPr>
              <a:t> </a:t>
            </a:r>
          </a:p>
          <a:p>
            <a:pPr lvl="1"/>
            <a:r>
              <a:rPr lang="en-US" sz="1600">
                <a:solidFill>
                  <a:schemeClr val="tx1"/>
                </a:solidFill>
                <a:latin typeface="Tahoma"/>
                <a:ea typeface="Tahoma"/>
                <a:cs typeface="Tahoma"/>
              </a:rPr>
              <a:t>RESP 1110 and 1220 do not count as an attempt (these courses must be completed prior to final acceptance into the program and can be taken multiple times).</a:t>
            </a:r>
          </a:p>
          <a:p>
            <a:pPr lvl="1"/>
            <a:r>
              <a:rPr lang="en-US" sz="1600">
                <a:solidFill>
                  <a:schemeClr val="tx1"/>
                </a:solidFill>
                <a:latin typeface="Tahoma"/>
                <a:ea typeface="Tahoma"/>
                <a:cs typeface="Tahoma"/>
              </a:rPr>
              <a:t>Students are unable to progress if a student earns less than a 70% in technical courses or a “U” in clinical clinics.</a:t>
            </a:r>
          </a:p>
          <a:p>
            <a:pPr lvl="1"/>
            <a:r>
              <a:rPr lang="en-US" sz="1600">
                <a:solidFill>
                  <a:schemeClr val="tx1"/>
                </a:solidFill>
                <a:latin typeface="Tahoma"/>
                <a:ea typeface="Tahoma"/>
                <a:cs typeface="Tahoma"/>
              </a:rPr>
              <a:t>Withdraws at any time after accepting a seat into the program count as an attempt.</a:t>
            </a:r>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endParaRPr lang="en-US">
              <a:solidFill>
                <a:schemeClr val="tx1"/>
              </a:solidFill>
              <a:latin typeface="Georgia"/>
            </a:endParaRPr>
          </a:p>
          <a:p>
            <a:pPr lvl="1"/>
            <a:endParaRPr lang="en-US">
              <a:solidFill>
                <a:schemeClr val="tx1"/>
              </a:solidFill>
              <a:latin typeface="Georgia"/>
            </a:endParaRPr>
          </a:p>
          <a:p>
            <a:endParaRPr lang="en-US">
              <a:solidFill>
                <a:schemeClr val="tx1"/>
              </a:solidFill>
              <a:latin typeface="Georgia" panose="02040502050405020303" pitchFamily="18" charset="0"/>
            </a:endParaRPr>
          </a:p>
          <a:p>
            <a:endParaRPr lang="en-US">
              <a:solidFill>
                <a:srgbClr val="FF0000"/>
              </a:solidFill>
            </a:endParaRPr>
          </a:p>
          <a:p>
            <a:endParaRPr lang="en-US">
              <a:solidFill>
                <a:srgbClr val="FF0000"/>
              </a:solidFill>
            </a:endParaRPr>
          </a:p>
        </p:txBody>
      </p:sp>
      <p:sp>
        <p:nvSpPr>
          <p:cNvPr id="3" name="Title 2"/>
          <p:cNvSpPr>
            <a:spLocks noGrp="1"/>
          </p:cNvSpPr>
          <p:nvPr>
            <p:ph type="title"/>
          </p:nvPr>
        </p:nvSpPr>
        <p:spPr/>
        <p:txBody>
          <a:bodyPr lIns="91440" tIns="45720" rIns="91440" bIns="45720" anchor="t"/>
          <a:lstStyle/>
          <a:p>
            <a:r>
              <a:rPr lang="en-US">
                <a:latin typeface="Tahoma"/>
                <a:ea typeface="Tahoma"/>
              </a:rPr>
              <a:t>Technical Courses</a:t>
            </a:r>
            <a:endParaRPr lang="en-US">
              <a:solidFill>
                <a:srgbClr val="FF0000"/>
              </a:solidFill>
              <a:latin typeface="Tahoma"/>
              <a:ea typeface="Tahoma"/>
            </a:endParaRPr>
          </a:p>
        </p:txBody>
      </p:sp>
    </p:spTree>
    <p:extLst>
      <p:ext uri="{BB962C8B-B14F-4D97-AF65-F5344CB8AC3E}">
        <p14:creationId xmlns:p14="http://schemas.microsoft.com/office/powerpoint/2010/main" val="2092199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A16A-D933-4E35-8AAE-FEE79D11039B}"/>
              </a:ext>
            </a:extLst>
          </p:cNvPr>
          <p:cNvSpPr>
            <a:spLocks noGrp="1"/>
          </p:cNvSpPr>
          <p:nvPr>
            <p:ph type="title"/>
          </p:nvPr>
        </p:nvSpPr>
        <p:spPr>
          <a:xfrm>
            <a:off x="457200" y="418421"/>
            <a:ext cx="6753523" cy="791401"/>
          </a:xfrm>
        </p:spPr>
        <p:txBody>
          <a:bodyPr lIns="91440" tIns="45720" rIns="91440" bIns="45720" anchor="t"/>
          <a:lstStyle/>
          <a:p>
            <a:r>
              <a:rPr lang="en-US">
                <a:latin typeface="Tahoma"/>
                <a:ea typeface="Tahoma"/>
              </a:rPr>
              <a:t>Program Re-entry Policy</a:t>
            </a:r>
          </a:p>
        </p:txBody>
      </p:sp>
      <p:sp>
        <p:nvSpPr>
          <p:cNvPr id="3" name="Content Placeholder 2">
            <a:extLst>
              <a:ext uri="{FF2B5EF4-FFF2-40B4-BE49-F238E27FC236}">
                <a16:creationId xmlns:a16="http://schemas.microsoft.com/office/drawing/2014/main" id="{E3099BF9-53BD-4013-9788-BA38E4C0C63C}"/>
              </a:ext>
            </a:extLst>
          </p:cNvPr>
          <p:cNvSpPr>
            <a:spLocks noGrp="1"/>
          </p:cNvSpPr>
          <p:nvPr>
            <p:ph idx="1"/>
          </p:nvPr>
        </p:nvSpPr>
        <p:spPr>
          <a:xfrm>
            <a:off x="394411" y="1325678"/>
            <a:ext cx="8355177" cy="5205039"/>
          </a:xfrm>
        </p:spPr>
        <p:txBody>
          <a:bodyPr lIns="91440" tIns="45720" rIns="91440" bIns="45720" anchor="t"/>
          <a:lstStyle/>
          <a:p>
            <a:pPr>
              <a:buNone/>
            </a:pPr>
            <a:r>
              <a:rPr lang="en-US" sz="1600">
                <a:latin typeface="Tahoma" panose="020B0604030504040204" pitchFamily="34" charset="0"/>
                <a:ea typeface="Tahoma" panose="020B0604030504040204" pitchFamily="34" charset="0"/>
                <a:cs typeface="Tahoma" panose="020B0604030504040204" pitchFamily="34" charset="0"/>
              </a:rPr>
              <a:t>After successfully completing RESP 1110 and RESP 1220 and receiving final acceptance into the program, a student who leaves the program for any reason and is eligible to return must re-enter during the first clinical course, RESP 1861, and the tagged equipment and therapeutic course. The student will continue with clinical courses until back in sequence with the plan of study.</a:t>
            </a:r>
          </a:p>
          <a:p>
            <a:pPr>
              <a:buNone/>
            </a:pPr>
            <a:r>
              <a:rPr lang="en-US" sz="1600">
                <a:latin typeface="Tahoma" panose="020B0604030504040204" pitchFamily="34" charset="0"/>
                <a:ea typeface="Tahoma" panose="020B0604030504040204" pitchFamily="34" charset="0"/>
                <a:cs typeface="Tahoma" panose="020B0604030504040204" pitchFamily="34" charset="0"/>
              </a:rPr>
              <a:t>For example, if a student in the full-time track earned less than 70% in RESP 2442 (Pulmonary Diagnostics), but passed all the other respiratory courses that semester, they could not progress with their cohort. That student will re-enter and retake RESP 1861 and its paired equipment course, RESP 2472, in the autumn semester—even if both were previously passed. In the spring semester, the student would then complete RESP 2442 (the failed course), RESP 1862, and RESP 1360. RESP 1862 is tagged with RESP 1360 and must also be taken as a pair. The student would not have to repeat RESP 2482 and 2452</a:t>
            </a:r>
          </a:p>
          <a:p>
            <a:pPr>
              <a:buNone/>
            </a:pPr>
            <a:endParaRPr lang="en-US" sz="1600">
              <a:latin typeface="Tahoma" panose="020B0604030504040204" pitchFamily="34" charset="0"/>
              <a:ea typeface="Tahoma" panose="020B0604030504040204" pitchFamily="34" charset="0"/>
              <a:cs typeface="Tahoma" panose="020B0604030504040204" pitchFamily="34" charset="0"/>
            </a:endParaRPr>
          </a:p>
          <a:p>
            <a:r>
              <a:rPr lang="en-US" sz="1200" b="1">
                <a:latin typeface="Tahoma" panose="020B0604030504040204" pitchFamily="34" charset="0"/>
                <a:ea typeface="Tahoma" panose="020B0604030504040204" pitchFamily="34" charset="0"/>
                <a:cs typeface="Tahoma" panose="020B0604030504040204" pitchFamily="34" charset="0"/>
              </a:rPr>
              <a:t>Note:</a:t>
            </a:r>
            <a:r>
              <a:rPr lang="en-US" sz="1200">
                <a:latin typeface="Tahoma" panose="020B0604030504040204" pitchFamily="34" charset="0"/>
                <a:ea typeface="Tahoma" panose="020B0604030504040204" pitchFamily="34" charset="0"/>
                <a:cs typeface="Tahoma" panose="020B0604030504040204" pitchFamily="34" charset="0"/>
              </a:rPr>
              <a:t> </a:t>
            </a:r>
            <a:r>
              <a:rPr lang="en-US" sz="1200"/>
              <a:t>In accordance with Ohio Department of Higher Education requirements, each clinical course is paired with a corresponding therapeutics or equipment course. These paired courses must be repeated together, regardless of any previous passing grade. Financial aid may not cover the cost of successfully completed courses taken again. It is the student’s responsibility to confirm their financial aid eligibility for repeated coursework</a:t>
            </a:r>
          </a:p>
          <a:p>
            <a:pPr marL="0" indent="0">
              <a:buNone/>
            </a:pPr>
            <a:endParaRPr lang="en-US"/>
          </a:p>
          <a:p>
            <a:endParaRPr lang="en-US"/>
          </a:p>
        </p:txBody>
      </p:sp>
    </p:spTree>
    <p:extLst>
      <p:ext uri="{BB962C8B-B14F-4D97-AF65-F5344CB8AC3E}">
        <p14:creationId xmlns:p14="http://schemas.microsoft.com/office/powerpoint/2010/main" val="231905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917063"/>
            <a:ext cx="7935686" cy="4573063"/>
          </a:xfrm>
        </p:spPr>
        <p:txBody>
          <a:bodyPr lIns="91440" tIns="45720" rIns="91440" bIns="45720" anchor="t">
            <a:normAutofit/>
          </a:bodyPr>
          <a:lstStyle/>
          <a:p>
            <a:r>
              <a:rPr lang="en-US">
                <a:solidFill>
                  <a:schemeClr val="tx1"/>
                </a:solidFill>
                <a:latin typeface="Tahoma"/>
                <a:ea typeface="Tahoma"/>
                <a:cs typeface="Tahoma"/>
              </a:rPr>
              <a:t>Department Chairperson, TBD</a:t>
            </a:r>
          </a:p>
          <a:p>
            <a:r>
              <a:rPr lang="en-US">
                <a:latin typeface="Tahoma"/>
                <a:ea typeface="Tahoma"/>
                <a:cs typeface="Tahoma"/>
              </a:rPr>
              <a:t>Dr. Pifher, </a:t>
            </a:r>
            <a:r>
              <a:rPr lang="en-US" err="1">
                <a:latin typeface="Tahoma"/>
                <a:ea typeface="Tahoma"/>
                <a:cs typeface="Tahoma"/>
              </a:rPr>
              <a:t>DHSc</a:t>
            </a:r>
            <a:r>
              <a:rPr lang="en-US">
                <a:latin typeface="Tahoma"/>
                <a:ea typeface="Tahoma"/>
                <a:cs typeface="Tahoma"/>
              </a:rPr>
              <a:t>, RRT-ACCS, RCP, Faculty, Program Coordinator</a:t>
            </a:r>
          </a:p>
          <a:p>
            <a:r>
              <a:rPr lang="en-US">
                <a:latin typeface="Tahoma"/>
                <a:ea typeface="Tahoma"/>
                <a:cs typeface="Tahoma"/>
              </a:rPr>
              <a:t>Ms. Barker, MSRT, RRT-NPS, RCP, Faculty, Clinic Coordinator</a:t>
            </a:r>
          </a:p>
          <a:p>
            <a:r>
              <a:rPr lang="en-US">
                <a:latin typeface="Tahoma"/>
                <a:ea typeface="Tahoma"/>
                <a:cs typeface="Tahoma"/>
              </a:rPr>
              <a:t>Ms. Greenawalt, RRT-ACCS, RCP, Faculty </a:t>
            </a:r>
          </a:p>
          <a:p>
            <a:pPr>
              <a:buFont typeface="Wingdings"/>
              <a:buChar char="§"/>
            </a:pPr>
            <a:r>
              <a:rPr lang="en-US" b="1">
                <a:latin typeface="Tahoma"/>
                <a:ea typeface="Tahoma"/>
                <a:cs typeface="Tahoma"/>
              </a:rPr>
              <a:t>Program Contact Info</a:t>
            </a:r>
          </a:p>
          <a:p>
            <a:pPr lvl="1"/>
            <a:r>
              <a:rPr lang="en-US">
                <a:latin typeface="Tahoma"/>
                <a:ea typeface="Tahoma"/>
                <a:cs typeface="Tahoma"/>
              </a:rPr>
              <a:t>Union Hall 308 | 614-287-2521 | </a:t>
            </a:r>
            <a:r>
              <a:rPr lang="en-US">
                <a:latin typeface="Tahoma"/>
                <a:ea typeface="Tahoma"/>
                <a:cs typeface="Tahoma"/>
                <a:hlinkClick r:id="rId3"/>
              </a:rPr>
              <a:t>respiratory@cscc.edu</a:t>
            </a:r>
            <a:r>
              <a:rPr lang="en-US">
                <a:latin typeface="Tahoma"/>
                <a:ea typeface="Tahoma"/>
                <a:cs typeface="Tahoma"/>
              </a:rPr>
              <a:t> www.cscc.edu/respiratory</a:t>
            </a:r>
            <a:endParaRPr lang="en-US" b="1">
              <a:latin typeface="Tahoma"/>
              <a:ea typeface="Tahoma"/>
              <a:cs typeface="Tahoma"/>
            </a:endParaRPr>
          </a:p>
          <a:p>
            <a:pPr marL="457200" lvl="1" indent="0">
              <a:buNone/>
            </a:pPr>
            <a:endParaRPr lang="en-US">
              <a:latin typeface="Calibri"/>
            </a:endParaRPr>
          </a:p>
        </p:txBody>
      </p:sp>
      <p:sp>
        <p:nvSpPr>
          <p:cNvPr id="3" name="Title 2"/>
          <p:cNvSpPr>
            <a:spLocks noGrp="1"/>
          </p:cNvSpPr>
          <p:nvPr>
            <p:ph type="title"/>
          </p:nvPr>
        </p:nvSpPr>
        <p:spPr>
          <a:xfrm>
            <a:off x="457200" y="418421"/>
            <a:ext cx="8081108" cy="1498643"/>
          </a:xfrm>
        </p:spPr>
        <p:txBody>
          <a:bodyPr lIns="91440" tIns="45720" rIns="91440" bIns="45720" anchor="t"/>
          <a:lstStyle/>
          <a:p>
            <a:pPr algn="ctr"/>
            <a:r>
              <a:rPr lang="en-US" sz="4400">
                <a:latin typeface="Tahoma"/>
                <a:ea typeface="Tahoma"/>
                <a:cs typeface="Tahoma"/>
              </a:rPr>
              <a:t>Meet Our Respiratory Care Support Team</a:t>
            </a:r>
          </a:p>
        </p:txBody>
      </p:sp>
    </p:spTree>
    <p:extLst>
      <p:ext uri="{BB962C8B-B14F-4D97-AF65-F5344CB8AC3E}">
        <p14:creationId xmlns:p14="http://schemas.microsoft.com/office/powerpoint/2010/main" val="1538465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1268" y="1294229"/>
            <a:ext cx="7716129" cy="2349304"/>
          </a:xfrm>
        </p:spPr>
        <p:txBody>
          <a:bodyPr lIns="91440" tIns="45720" rIns="91440" bIns="45720" anchor="t"/>
          <a:lstStyle/>
          <a:p>
            <a:r>
              <a:rPr lang="en-US" sz="1600" b="0">
                <a:latin typeface="Tahoma"/>
                <a:ea typeface="Tahoma"/>
                <a:cs typeface="Tahoma"/>
              </a:rPr>
              <a:t>Students will have the opportunity to rotate through the 4 major health systems in Columbus</a:t>
            </a:r>
          </a:p>
          <a:p>
            <a:pPr lvl="1"/>
            <a:r>
              <a:rPr lang="en-US" sz="1400">
                <a:solidFill>
                  <a:schemeClr val="tx1"/>
                </a:solidFill>
                <a:latin typeface="Tahoma"/>
                <a:ea typeface="Tahoma"/>
                <a:cs typeface="Tahoma"/>
              </a:rPr>
              <a:t>Ohio Health -</a:t>
            </a:r>
            <a:r>
              <a:rPr lang="en-US" sz="1200">
                <a:solidFill>
                  <a:schemeClr val="tx1"/>
                </a:solidFill>
                <a:latin typeface="Tahoma"/>
                <a:ea typeface="Tahoma"/>
                <a:cs typeface="Tahoma"/>
              </a:rPr>
              <a:t>Doctors Hospital, Grant Medical Center, Riverside Methodist Hospital</a:t>
            </a:r>
          </a:p>
          <a:p>
            <a:pPr lvl="1"/>
            <a:r>
              <a:rPr lang="en-US" sz="1400">
                <a:solidFill>
                  <a:schemeClr val="tx1"/>
                </a:solidFill>
                <a:latin typeface="Tahoma"/>
                <a:ea typeface="Tahoma"/>
                <a:cs typeface="Tahoma"/>
              </a:rPr>
              <a:t>Mount Carmel Health Systems (Trinity Health) -</a:t>
            </a:r>
            <a:r>
              <a:rPr lang="en-US" sz="1200">
                <a:solidFill>
                  <a:schemeClr val="tx1"/>
                </a:solidFill>
                <a:latin typeface="Tahoma"/>
                <a:ea typeface="Tahoma"/>
                <a:cs typeface="Tahoma"/>
              </a:rPr>
              <a:t>Mount Carmel East, Mount Carmel St. Ann’s, and Mount Carmel Grove City</a:t>
            </a:r>
          </a:p>
          <a:p>
            <a:pPr lvl="1"/>
            <a:r>
              <a:rPr lang="en-US" sz="1400">
                <a:solidFill>
                  <a:schemeClr val="tx1"/>
                </a:solidFill>
                <a:latin typeface="Tahoma"/>
                <a:ea typeface="Tahoma"/>
                <a:cs typeface="Tahoma"/>
              </a:rPr>
              <a:t>Nationwide Children’s Hospital</a:t>
            </a:r>
          </a:p>
          <a:p>
            <a:pPr lvl="1"/>
            <a:r>
              <a:rPr lang="en-US" sz="1400">
                <a:solidFill>
                  <a:schemeClr val="tx1"/>
                </a:solidFill>
                <a:latin typeface="Tahoma"/>
                <a:ea typeface="Tahoma"/>
                <a:cs typeface="Tahoma"/>
              </a:rPr>
              <a:t>OSU Wexner Medical Center -</a:t>
            </a:r>
            <a:r>
              <a:rPr lang="en-US" sz="1200">
                <a:solidFill>
                  <a:schemeClr val="tx1"/>
                </a:solidFill>
                <a:latin typeface="Tahoma"/>
                <a:ea typeface="Tahoma"/>
                <a:cs typeface="Tahoma"/>
              </a:rPr>
              <a:t>OSU East and OSU Wexner Main Medical Center</a:t>
            </a:r>
          </a:p>
          <a:p>
            <a:r>
              <a:rPr lang="en-US" sz="1600">
                <a:latin typeface="Tahoma"/>
                <a:ea typeface="Tahoma"/>
                <a:cs typeface="Tahoma"/>
              </a:rPr>
              <a:t>Supervised by CSCC instructors</a:t>
            </a:r>
          </a:p>
          <a:p>
            <a:pPr lvl="1"/>
            <a:r>
              <a:rPr lang="en-US" sz="1400">
                <a:latin typeface="Tahoma"/>
                <a:ea typeface="Tahoma"/>
                <a:cs typeface="Tahoma"/>
              </a:rPr>
              <a:t>A 6:1 student-to-instructor ratio is maintained to ensure quality clinical instruction. Instructors guide clinical experiences to align with classroom learning, and students are assigned patients who are receiving the therapies currently being covered in their coursework.</a:t>
            </a:r>
          </a:p>
          <a:p>
            <a:r>
              <a:rPr lang="en-US" sz="1600">
                <a:latin typeface="Tahoma"/>
                <a:ea typeface="Tahoma"/>
                <a:cs typeface="Tahoma"/>
              </a:rPr>
              <a:t>Rotations can begin as early as 5:30am and end as late as 7:15pm</a:t>
            </a:r>
            <a:endParaRPr lang="en-US" sz="1600">
              <a:latin typeface="Tahoma" panose="020B0604030504040204" pitchFamily="34" charset="0"/>
              <a:ea typeface="Tahoma" panose="020B0604030504040204" pitchFamily="34" charset="0"/>
              <a:cs typeface="Tahoma" panose="020B0604030504040204" pitchFamily="34" charset="0"/>
            </a:endParaRPr>
          </a:p>
          <a:p>
            <a:r>
              <a:rPr lang="en-US" sz="1600">
                <a:latin typeface="Tahoma"/>
                <a:ea typeface="Tahoma"/>
                <a:cs typeface="Tahoma"/>
              </a:rPr>
              <a:t>Students are responsible for arranging transportation to clinic</a:t>
            </a:r>
          </a:p>
          <a:p>
            <a:r>
              <a:rPr lang="en-US" sz="1400"/>
              <a:t>Students are encouraged to have health insurance, as they may be exposed to illnesses, draw blood, and perform therapies that carry some risk of occupational hazards.</a:t>
            </a:r>
            <a:endParaRPr lang="en-US" sz="140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endParaRPr lang="en-US" sz="12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a:p>
        </p:txBody>
      </p:sp>
      <p:sp>
        <p:nvSpPr>
          <p:cNvPr id="7" name="Title 2">
            <a:extLst>
              <a:ext uri="{FF2B5EF4-FFF2-40B4-BE49-F238E27FC236}">
                <a16:creationId xmlns:a16="http://schemas.microsoft.com/office/drawing/2014/main" id="{BE96B081-9309-3A40-2611-D111A1B7A108}"/>
              </a:ext>
            </a:extLst>
          </p:cNvPr>
          <p:cNvSpPr>
            <a:spLocks noGrp="1"/>
          </p:cNvSpPr>
          <p:nvPr>
            <p:ph type="title"/>
          </p:nvPr>
        </p:nvSpPr>
        <p:spPr>
          <a:xfrm>
            <a:off x="337625" y="418421"/>
            <a:ext cx="8693833" cy="763265"/>
          </a:xfrm>
        </p:spPr>
        <p:txBody>
          <a:bodyPr anchor="t"/>
          <a:lstStyle/>
          <a:p>
            <a:r>
              <a:rPr lang="en-US">
                <a:latin typeface="Tahoma" panose="020B0604030504040204" pitchFamily="34" charset="0"/>
                <a:ea typeface="Tahoma" panose="020B0604030504040204" pitchFamily="34" charset="0"/>
                <a:cs typeface="Tahoma" panose="020B0604030504040204" pitchFamily="34" charset="0"/>
              </a:rPr>
              <a:t>Clinical Experience</a:t>
            </a:r>
          </a:p>
        </p:txBody>
      </p:sp>
    </p:spTree>
    <p:extLst>
      <p:ext uri="{BB962C8B-B14F-4D97-AF65-F5344CB8AC3E}">
        <p14:creationId xmlns:p14="http://schemas.microsoft.com/office/powerpoint/2010/main" val="1211952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083" y="2075783"/>
            <a:ext cx="8247834" cy="4080508"/>
          </a:xfrm>
        </p:spPr>
        <p:txBody>
          <a:bodyPr lIns="91440" tIns="45720" rIns="91440" bIns="45720" anchor="t"/>
          <a:lstStyle/>
          <a:p>
            <a:r>
              <a:rPr lang="en-US">
                <a:solidFill>
                  <a:schemeClr val="tx1"/>
                </a:solidFill>
                <a:latin typeface="Tahoma"/>
                <a:ea typeface="Tahoma"/>
                <a:cs typeface="Tahoma"/>
              </a:rPr>
              <a:t>Maintaining a current BLS for a healthcare provider</a:t>
            </a:r>
          </a:p>
          <a:p>
            <a:r>
              <a:rPr lang="en-US">
                <a:solidFill>
                  <a:schemeClr val="tx1"/>
                </a:solidFill>
                <a:latin typeface="Tahoma"/>
                <a:ea typeface="Tahoma"/>
              </a:rPr>
              <a:t>Maintaining immunization records or waivers, and receiving the annual flu vaccination</a:t>
            </a:r>
          </a:p>
          <a:p>
            <a:pPr lvl="1"/>
            <a:r>
              <a:rPr lang="en-US">
                <a:solidFill>
                  <a:schemeClr val="tx1"/>
                </a:solidFill>
                <a:latin typeface="Tahoma"/>
                <a:ea typeface="Tahoma"/>
                <a:cs typeface="Tahoma"/>
              </a:rPr>
              <a:t>Check with Health Records regarding expiration: </a:t>
            </a:r>
            <a:r>
              <a:rPr lang="en-US">
                <a:solidFill>
                  <a:srgbClr val="0000FF"/>
                </a:solidFill>
                <a:latin typeface="Tahoma"/>
                <a:ea typeface="Tahoma"/>
                <a:cs typeface="Tahoma"/>
                <a:hlinkClick r:id="rId2">
                  <a:extLst>
                    <a:ext uri="{A12FA001-AC4F-418D-AE19-62706E023703}">
                      <ahyp:hlinkClr xmlns:ahyp="http://schemas.microsoft.com/office/drawing/2018/hyperlinkcolor" val="tx"/>
                    </a:ext>
                  </a:extLst>
                </a:hlinkClick>
              </a:rPr>
              <a:t>https://www.cscc.edu/services/health-records/immunizations-tuberculosis-TB.shtml</a:t>
            </a:r>
            <a:endParaRPr lang="en-US">
              <a:solidFill>
                <a:srgbClr val="0000FF"/>
              </a:solidFill>
              <a:latin typeface="Tahoma"/>
              <a:ea typeface="Tahoma"/>
              <a:cs typeface="Tahoma"/>
            </a:endParaRPr>
          </a:p>
          <a:p>
            <a:pPr lvl="1"/>
            <a:r>
              <a:rPr lang="en-US">
                <a:solidFill>
                  <a:schemeClr val="tx1"/>
                </a:solidFill>
                <a:latin typeface="Tahoma"/>
                <a:ea typeface="Tahoma"/>
                <a:cs typeface="Tahoma"/>
              </a:rPr>
              <a:t>If you started a health record for NURC, you will need additional vaccinations to meet program requirements.</a:t>
            </a:r>
          </a:p>
          <a:p>
            <a:r>
              <a:rPr lang="en-US">
                <a:solidFill>
                  <a:schemeClr val="tx1"/>
                </a:solidFill>
                <a:latin typeface="Tahoma"/>
                <a:ea typeface="Tahoma"/>
                <a:cs typeface="Tahoma"/>
              </a:rPr>
              <a:t>Complete all required computer training and requirements for clinical hospital affiliates</a:t>
            </a:r>
          </a:p>
          <a:p>
            <a:endParaRPr lang="en-US"/>
          </a:p>
        </p:txBody>
      </p:sp>
      <p:sp>
        <p:nvSpPr>
          <p:cNvPr id="3" name="Title 2"/>
          <p:cNvSpPr>
            <a:spLocks noGrp="1"/>
          </p:cNvSpPr>
          <p:nvPr>
            <p:ph type="title"/>
          </p:nvPr>
        </p:nvSpPr>
        <p:spPr>
          <a:xfrm>
            <a:off x="337625" y="418421"/>
            <a:ext cx="8693833" cy="1498643"/>
          </a:xfrm>
        </p:spPr>
        <p:txBody>
          <a:bodyPr anchor="t"/>
          <a:lstStyle/>
          <a:p>
            <a:r>
              <a:rPr lang="en-US">
                <a:latin typeface="Tahoma" panose="020B0604030504040204" pitchFamily="34" charset="0"/>
                <a:ea typeface="Tahoma" panose="020B0604030504040204" pitchFamily="34" charset="0"/>
                <a:cs typeface="Tahoma" panose="020B0604030504040204" pitchFamily="34" charset="0"/>
              </a:rPr>
              <a:t>Ongoing requirements of the program</a:t>
            </a:r>
          </a:p>
        </p:txBody>
      </p:sp>
    </p:spTree>
    <p:extLst>
      <p:ext uri="{BB962C8B-B14F-4D97-AF65-F5344CB8AC3E}">
        <p14:creationId xmlns:p14="http://schemas.microsoft.com/office/powerpoint/2010/main" val="713007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BA42F-FCC8-6A06-5BF1-83B03F944CBB}"/>
              </a:ext>
            </a:extLst>
          </p:cNvPr>
          <p:cNvSpPr>
            <a:spLocks noGrp="1"/>
          </p:cNvSpPr>
          <p:nvPr>
            <p:ph idx="1"/>
          </p:nvPr>
        </p:nvSpPr>
        <p:spPr>
          <a:xfrm>
            <a:off x="457200" y="1173558"/>
            <a:ext cx="6753523" cy="4952605"/>
          </a:xfrm>
        </p:spPr>
        <p:txBody>
          <a:bodyPr lIns="91440" tIns="45720" rIns="91440" bIns="45720" anchor="t"/>
          <a:lstStyle/>
          <a:p>
            <a:r>
              <a:rPr lang="en-US">
                <a:solidFill>
                  <a:srgbClr val="3E3935"/>
                </a:solidFill>
                <a:latin typeface="Tahoma"/>
                <a:ea typeface="Open Sans"/>
                <a:cs typeface="Open Sans"/>
              </a:rPr>
              <a:t>The Respiratory Care program health records differ from NURC, you will have to add to your health record.</a:t>
            </a:r>
            <a:endParaRPr lang="en-US">
              <a:latin typeface="Tahoma"/>
              <a:ea typeface="Tahoma"/>
            </a:endParaRPr>
          </a:p>
          <a:p>
            <a:r>
              <a:rPr lang="en-US">
                <a:solidFill>
                  <a:srgbClr val="3E3935"/>
                </a:solidFill>
                <a:latin typeface="Tahoma"/>
                <a:ea typeface="Open Sans"/>
                <a:cs typeface="Open Sans"/>
              </a:rPr>
              <a:t>To verify health record requirements, you must contact </a:t>
            </a:r>
            <a:r>
              <a:rPr lang="en-US">
                <a:solidFill>
                  <a:srgbClr val="007298"/>
                </a:solidFill>
                <a:latin typeface="Tahoma"/>
                <a:ea typeface="Open Sans"/>
                <a:cs typeface="Open Sans"/>
                <a:hlinkClick r:id="rId2"/>
              </a:rPr>
              <a:t>Health Records</a:t>
            </a:r>
            <a:r>
              <a:rPr lang="en-US">
                <a:solidFill>
                  <a:srgbClr val="3E3935"/>
                </a:solidFill>
                <a:latin typeface="Tahoma"/>
                <a:ea typeface="Open Sans"/>
                <a:cs typeface="Open Sans"/>
              </a:rPr>
              <a:t>.</a:t>
            </a:r>
            <a:endParaRPr lang="en-US">
              <a:latin typeface="Tahoma"/>
              <a:ea typeface="Tahoma"/>
            </a:endParaRPr>
          </a:p>
          <a:p>
            <a:pPr lvl="1">
              <a:buFont typeface="Courier New" charset="2"/>
              <a:buChar char="o"/>
            </a:pPr>
            <a:r>
              <a:rPr lang="en-US">
                <a:solidFill>
                  <a:srgbClr val="3E3935"/>
                </a:solidFill>
                <a:latin typeface="Tahoma"/>
                <a:ea typeface="Open Sans"/>
                <a:cs typeface="Open Sans"/>
              </a:rPr>
              <a:t>Program faculty do not view or receive any student personal health information </a:t>
            </a:r>
          </a:p>
          <a:p>
            <a:r>
              <a:rPr lang="en-US">
                <a:solidFill>
                  <a:srgbClr val="3E3935"/>
                </a:solidFill>
                <a:latin typeface="Tahoma"/>
                <a:ea typeface="Open Sans"/>
                <a:cs typeface="Open Sans"/>
              </a:rPr>
              <a:t>We do not waive health records.</a:t>
            </a:r>
            <a:endParaRPr lang="en-US">
              <a:latin typeface="Tahoma"/>
              <a:ea typeface="Tahoma"/>
            </a:endParaRPr>
          </a:p>
          <a:p>
            <a:r>
              <a:rPr lang="en-US">
                <a:latin typeface="Tahoma"/>
                <a:ea typeface="Tahoma"/>
                <a:hlinkClick r:id="rId3"/>
              </a:rPr>
              <a:t>Instructions on Submitting Health Records</a:t>
            </a:r>
          </a:p>
        </p:txBody>
      </p:sp>
      <p:sp>
        <p:nvSpPr>
          <p:cNvPr id="3" name="Title 2">
            <a:extLst>
              <a:ext uri="{FF2B5EF4-FFF2-40B4-BE49-F238E27FC236}">
                <a16:creationId xmlns:a16="http://schemas.microsoft.com/office/drawing/2014/main" id="{DCE8ADDB-5D0B-58CC-2371-EDCEB918B694}"/>
              </a:ext>
            </a:extLst>
          </p:cNvPr>
          <p:cNvSpPr>
            <a:spLocks noGrp="1"/>
          </p:cNvSpPr>
          <p:nvPr>
            <p:ph type="title"/>
          </p:nvPr>
        </p:nvSpPr>
        <p:spPr/>
        <p:txBody>
          <a:bodyPr lIns="91440" tIns="45720" rIns="91440" bIns="45720" anchor="t"/>
          <a:lstStyle/>
          <a:p>
            <a:r>
              <a:rPr lang="en-US">
                <a:latin typeface="Tahoma"/>
                <a:ea typeface="Tahoma"/>
              </a:rPr>
              <a:t>Health Records</a:t>
            </a:r>
          </a:p>
        </p:txBody>
      </p:sp>
    </p:spTree>
    <p:extLst>
      <p:ext uri="{BB962C8B-B14F-4D97-AF65-F5344CB8AC3E}">
        <p14:creationId xmlns:p14="http://schemas.microsoft.com/office/powerpoint/2010/main" val="29804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9E11-8C2D-FBDA-AEC2-56493C936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60BB1-3B4C-5641-4025-C95D254C8117}"/>
              </a:ext>
            </a:extLst>
          </p:cNvPr>
          <p:cNvSpPr>
            <a:spLocks noGrp="1"/>
          </p:cNvSpPr>
          <p:nvPr>
            <p:ph type="title"/>
          </p:nvPr>
        </p:nvSpPr>
        <p:spPr>
          <a:xfrm>
            <a:off x="457200" y="274638"/>
            <a:ext cx="8229600" cy="710100"/>
          </a:xfrm>
        </p:spPr>
        <p:txBody>
          <a:bodyPr lIns="91440" tIns="45720" rIns="91440" bIns="45720" anchor="t">
            <a:normAutofit/>
          </a:bodyPr>
          <a:lstStyle/>
          <a:p>
            <a:pPr algn="ctr"/>
            <a:r>
              <a:rPr lang="en-US">
                <a:solidFill>
                  <a:srgbClr val="005E92"/>
                </a:solidFill>
                <a:latin typeface="Tahoma"/>
                <a:ea typeface="Tahoma"/>
                <a:cs typeface="Tahoma"/>
              </a:rPr>
              <a:t>Skills a RRT Student needs</a:t>
            </a:r>
          </a:p>
        </p:txBody>
      </p:sp>
      <p:sp>
        <p:nvSpPr>
          <p:cNvPr id="3" name="Title 1">
            <a:extLst>
              <a:ext uri="{FF2B5EF4-FFF2-40B4-BE49-F238E27FC236}">
                <a16:creationId xmlns:a16="http://schemas.microsoft.com/office/drawing/2014/main" id="{19382EBF-7918-CCA1-857C-170E0CD86CFF}"/>
              </a:ext>
            </a:extLst>
          </p:cNvPr>
          <p:cNvSpPr txBox="1">
            <a:spLocks/>
          </p:cNvSpPr>
          <p:nvPr/>
        </p:nvSpPr>
        <p:spPr>
          <a:xfrm>
            <a:off x="929831" y="3141099"/>
            <a:ext cx="1941341" cy="402955"/>
          </a:xfrm>
          <a:prstGeom prst="rect">
            <a:avLst/>
          </a:prstGeom>
        </p:spPr>
        <p:txBody>
          <a:bodyPr>
            <a:normAutofit/>
          </a:bodyPr>
          <a:lstStyle>
            <a:lvl1pPr algn="l" defTabSz="457200" rtl="0" eaLnBrk="1" latinLnBrk="0" hangingPunct="1">
              <a:spcBef>
                <a:spcPct val="0"/>
              </a:spcBef>
              <a:buNone/>
              <a:defRPr sz="3600" kern="1200">
                <a:solidFill>
                  <a:srgbClr val="017BA1"/>
                </a:solidFill>
                <a:latin typeface="+mj-lt"/>
                <a:ea typeface="+mj-ea"/>
                <a:cs typeface="+mj-cs"/>
              </a:defRPr>
            </a:lvl1pPr>
          </a:lstStyle>
          <a:p>
            <a:pPr algn="ctr"/>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Communication</a:t>
            </a:r>
          </a:p>
        </p:txBody>
      </p:sp>
      <p:pic>
        <p:nvPicPr>
          <p:cNvPr id="4" name="Picture 2" descr="Image result for grey's anatomy patient rounding">
            <a:extLst>
              <a:ext uri="{FF2B5EF4-FFF2-40B4-BE49-F238E27FC236}">
                <a16:creationId xmlns:a16="http://schemas.microsoft.com/office/drawing/2014/main" id="{80AAE969-CBF8-F36A-AD6C-1B29A6BFF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1321"/>
            <a:ext cx="3052082" cy="203747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grey's anatomy meredith dartmouth shirt">
            <a:extLst>
              <a:ext uri="{FF2B5EF4-FFF2-40B4-BE49-F238E27FC236}">
                <a16:creationId xmlns:a16="http://schemas.microsoft.com/office/drawing/2014/main" id="{189AD27F-E0D8-C975-6052-F9EA9BF9A1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971"/>
          <a:stretch/>
        </p:blipFill>
        <p:spPr bwMode="auto">
          <a:xfrm>
            <a:off x="5960793" y="1116213"/>
            <a:ext cx="2726007" cy="20150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6718586-5FBC-F5A4-4D76-17FFF2B679DF}"/>
              </a:ext>
            </a:extLst>
          </p:cNvPr>
          <p:cNvSpPr txBox="1">
            <a:spLocks/>
          </p:cNvSpPr>
          <p:nvPr/>
        </p:nvSpPr>
        <p:spPr>
          <a:xfrm>
            <a:off x="6400803" y="3161604"/>
            <a:ext cx="1941341" cy="402955"/>
          </a:xfrm>
          <a:prstGeom prst="rect">
            <a:avLst/>
          </a:prstGeom>
        </p:spPr>
        <p:txBody>
          <a:bodyPr>
            <a:normAutofit/>
          </a:bodyPr>
          <a:lstStyle>
            <a:lvl1pPr algn="l" defTabSz="457200" rtl="0" eaLnBrk="1" latinLnBrk="0" hangingPunct="1">
              <a:spcBef>
                <a:spcPct val="0"/>
              </a:spcBef>
              <a:buNone/>
              <a:defRPr sz="3600" kern="1200">
                <a:solidFill>
                  <a:srgbClr val="017BA1"/>
                </a:solidFill>
                <a:latin typeface="+mj-lt"/>
                <a:ea typeface="+mj-ea"/>
                <a:cs typeface="+mj-cs"/>
              </a:defRPr>
            </a:lvl1pPr>
          </a:lstStyle>
          <a:p>
            <a:pPr algn="ctr"/>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Perseverance</a:t>
            </a:r>
          </a:p>
        </p:txBody>
      </p:sp>
      <p:pic>
        <p:nvPicPr>
          <p:cNvPr id="17410" name="Picture 2" descr="Image result for grey's anatomy empathy">
            <a:extLst>
              <a:ext uri="{FF2B5EF4-FFF2-40B4-BE49-F238E27FC236}">
                <a16:creationId xmlns:a16="http://schemas.microsoft.com/office/drawing/2014/main" id="{99934884-BC84-FDB9-E3E7-2FB30D510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954" y="3778637"/>
            <a:ext cx="2678632" cy="17786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45FB8D1-87FC-CDF0-8ED2-F60027FAEF42}"/>
              </a:ext>
            </a:extLst>
          </p:cNvPr>
          <p:cNvSpPr txBox="1">
            <a:spLocks/>
          </p:cNvSpPr>
          <p:nvPr/>
        </p:nvSpPr>
        <p:spPr>
          <a:xfrm>
            <a:off x="1928333" y="5588602"/>
            <a:ext cx="1941341" cy="402955"/>
          </a:xfrm>
          <a:prstGeom prst="rect">
            <a:avLst/>
          </a:prstGeom>
        </p:spPr>
        <p:txBody>
          <a:bodyPr>
            <a:normAutofit/>
          </a:bodyPr>
          <a:lstStyle>
            <a:lvl1pPr algn="l" defTabSz="457200" rtl="0" eaLnBrk="1" latinLnBrk="0" hangingPunct="1">
              <a:spcBef>
                <a:spcPct val="0"/>
              </a:spcBef>
              <a:buNone/>
              <a:defRPr sz="3600" kern="1200">
                <a:solidFill>
                  <a:srgbClr val="017BA1"/>
                </a:solidFill>
                <a:latin typeface="+mj-lt"/>
                <a:ea typeface="+mj-ea"/>
                <a:cs typeface="+mj-cs"/>
              </a:defRPr>
            </a:lvl1pPr>
          </a:lstStyle>
          <a:p>
            <a:pPr algn="ctr"/>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Empathy</a:t>
            </a:r>
          </a:p>
        </p:txBody>
      </p:sp>
      <p:pic>
        <p:nvPicPr>
          <p:cNvPr id="4098" name="Picture 2" descr="Image result for Greys anatomy">
            <a:extLst>
              <a:ext uri="{FF2B5EF4-FFF2-40B4-BE49-F238E27FC236}">
                <a16:creationId xmlns:a16="http://schemas.microsoft.com/office/drawing/2014/main" id="{3BEFEF7F-C2B9-722F-BC24-F968B0FCB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865" y="1040224"/>
            <a:ext cx="2206345" cy="207992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5213352-D90F-B83F-F658-BF2DAB992BF2}"/>
              </a:ext>
            </a:extLst>
          </p:cNvPr>
          <p:cNvSpPr txBox="1">
            <a:spLocks/>
          </p:cNvSpPr>
          <p:nvPr/>
        </p:nvSpPr>
        <p:spPr>
          <a:xfrm>
            <a:off x="3631865" y="3130003"/>
            <a:ext cx="1941341" cy="402955"/>
          </a:xfrm>
          <a:prstGeom prst="rect">
            <a:avLst/>
          </a:prstGeom>
        </p:spPr>
        <p:txBody>
          <a:bodyPr>
            <a:normAutofit fontScale="92500"/>
          </a:bodyPr>
          <a:lstStyle>
            <a:lvl1pPr algn="l" defTabSz="457200" rtl="0" eaLnBrk="1" latinLnBrk="0" hangingPunct="1">
              <a:spcBef>
                <a:spcPct val="0"/>
              </a:spcBef>
              <a:buNone/>
              <a:defRPr sz="3600" kern="1200">
                <a:solidFill>
                  <a:srgbClr val="017BA1"/>
                </a:solidFill>
                <a:latin typeface="+mj-lt"/>
                <a:ea typeface="+mj-ea"/>
                <a:cs typeface="+mj-cs"/>
              </a:defRPr>
            </a:lvl1pPr>
          </a:lstStyle>
          <a:p>
            <a:pPr algn="ctr"/>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Critical Thinking</a:t>
            </a:r>
          </a:p>
        </p:txBody>
      </p:sp>
      <p:pic>
        <p:nvPicPr>
          <p:cNvPr id="1026" name="Picture 2" descr="Grey's Anatomy Life Lessons | PS Entertainment">
            <a:extLst>
              <a:ext uri="{FF2B5EF4-FFF2-40B4-BE49-F238E27FC236}">
                <a16:creationId xmlns:a16="http://schemas.microsoft.com/office/drawing/2014/main" id="{229616A7-63B6-89BB-994E-990F198A3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7926" y="3726657"/>
            <a:ext cx="2370073" cy="189115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6929FE4-F66B-E76F-3AEC-B9F8DFF7D883}"/>
              </a:ext>
            </a:extLst>
          </p:cNvPr>
          <p:cNvSpPr txBox="1">
            <a:spLocks/>
          </p:cNvSpPr>
          <p:nvPr/>
        </p:nvSpPr>
        <p:spPr>
          <a:xfrm>
            <a:off x="5573206" y="5669165"/>
            <a:ext cx="1941341" cy="402955"/>
          </a:xfrm>
          <a:prstGeom prst="rect">
            <a:avLst/>
          </a:prstGeom>
        </p:spPr>
        <p:txBody>
          <a:bodyPr>
            <a:normAutofit/>
          </a:bodyPr>
          <a:lstStyle>
            <a:lvl1pPr algn="l" defTabSz="457200" rtl="0" eaLnBrk="1" latinLnBrk="0" hangingPunct="1">
              <a:spcBef>
                <a:spcPct val="0"/>
              </a:spcBef>
              <a:buNone/>
              <a:defRPr sz="3600" kern="1200">
                <a:solidFill>
                  <a:srgbClr val="017BA1"/>
                </a:solidFill>
                <a:latin typeface="+mj-lt"/>
                <a:ea typeface="+mj-ea"/>
                <a:cs typeface="+mj-cs"/>
              </a:defRPr>
            </a:lvl1pPr>
          </a:lstStyle>
          <a:p>
            <a:pPr algn="ctr"/>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Collaboration</a:t>
            </a:r>
          </a:p>
        </p:txBody>
      </p:sp>
    </p:spTree>
    <p:extLst>
      <p:ext uri="{BB962C8B-B14F-4D97-AF65-F5344CB8AC3E}">
        <p14:creationId xmlns:p14="http://schemas.microsoft.com/office/powerpoint/2010/main" val="4291919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lIns="91440" tIns="45720" rIns="91440" bIns="45720" anchor="t">
            <a:normAutofit/>
          </a:bodyPr>
          <a:lstStyle/>
          <a:p>
            <a:r>
              <a:rPr lang="en-US">
                <a:latin typeface="Tahoma"/>
                <a:ea typeface="Tahoma"/>
                <a:cs typeface="Tahoma"/>
              </a:rPr>
              <a:t>Program Costs </a:t>
            </a:r>
          </a:p>
        </p:txBody>
      </p:sp>
      <p:sp>
        <p:nvSpPr>
          <p:cNvPr id="2" name="Content Placeholder 1"/>
          <p:cNvSpPr>
            <a:spLocks noGrp="1"/>
          </p:cNvSpPr>
          <p:nvPr>
            <p:ph sz="half" idx="2"/>
          </p:nvPr>
        </p:nvSpPr>
        <p:spPr>
          <a:xfrm>
            <a:off x="457200" y="1033669"/>
            <a:ext cx="4040188" cy="3798583"/>
          </a:xfrm>
        </p:spPr>
        <p:txBody>
          <a:bodyPr lIns="91440" tIns="45720" rIns="91440" bIns="45720" anchor="t"/>
          <a:lstStyle/>
          <a:p>
            <a:r>
              <a:rPr lang="en-US" sz="1800">
                <a:latin typeface="Tahoma"/>
                <a:ea typeface="Tahoma"/>
                <a:cs typeface="Tahoma"/>
              </a:rPr>
              <a:t>College application, records, and ID fee: $50</a:t>
            </a:r>
          </a:p>
          <a:p>
            <a:r>
              <a:rPr lang="en-US" sz="1800">
                <a:latin typeface="Tahoma"/>
                <a:ea typeface="Tahoma"/>
                <a:cs typeface="Tahoma"/>
              </a:rPr>
              <a:t>65 credits hours x $182.93 (2025 rate) = $11,890.45 *Ohio Residents</a:t>
            </a:r>
          </a:p>
          <a:p>
            <a:r>
              <a:rPr lang="en-US" sz="1800">
                <a:latin typeface="Tahoma"/>
                <a:ea typeface="Tahoma"/>
                <a:cs typeface="Tahoma"/>
              </a:rPr>
              <a:t>Books: approximately $500</a:t>
            </a:r>
          </a:p>
          <a:p>
            <a:r>
              <a:rPr lang="en-US" sz="1800">
                <a:latin typeface="Tahoma"/>
                <a:ea typeface="Tahoma"/>
                <a:cs typeface="Tahoma"/>
              </a:rPr>
              <a:t>Lab Fees: approximately $200 </a:t>
            </a:r>
          </a:p>
          <a:p>
            <a:r>
              <a:rPr lang="en-US" sz="1800">
                <a:latin typeface="Tahoma"/>
                <a:ea typeface="Tahoma"/>
                <a:cs typeface="Tahoma"/>
              </a:rPr>
              <a:t>Background and Drug Screen: $116.74 (subject to change without notice)</a:t>
            </a:r>
          </a:p>
          <a:p>
            <a:r>
              <a:rPr lang="en-US" sz="1800">
                <a:latin typeface="Tahoma"/>
                <a:ea typeface="Tahoma"/>
                <a:cs typeface="Tahoma"/>
              </a:rPr>
              <a:t>Health Record: ~$50 (cost varies based on personal health insurance)</a:t>
            </a:r>
          </a:p>
          <a:p>
            <a:r>
              <a:rPr lang="en-US" sz="1800">
                <a:latin typeface="Tahoma"/>
                <a:ea typeface="Tahoma"/>
                <a:cs typeface="Tahoma"/>
              </a:rPr>
              <a:t>Other academic fees (technology and facilities fee and online course fee:  $0-$150 based on credit hours and class format)</a:t>
            </a:r>
          </a:p>
          <a:p>
            <a:pPr marL="0" indent="0">
              <a:buNone/>
            </a:pPr>
            <a:endParaRPr lang="en-US" sz="1800">
              <a:latin typeface="Georgia" panose="02040502050405020303" pitchFamily="18" charset="0"/>
            </a:endParaRPr>
          </a:p>
          <a:p>
            <a:pPr marL="0" indent="0">
              <a:buNone/>
            </a:pPr>
            <a:r>
              <a:rPr lang="en-US" sz="1800">
                <a:latin typeface="Georgia"/>
              </a:rPr>
              <a:t>     </a:t>
            </a:r>
            <a:endParaRPr lang="en-US" sz="1800" b="1">
              <a:solidFill>
                <a:srgbClr val="FF0000"/>
              </a:solidFill>
              <a:latin typeface="Georgia" panose="02040502050405020303" pitchFamily="18" charset="0"/>
            </a:endParaRPr>
          </a:p>
          <a:p>
            <a:endParaRPr lang="en-US"/>
          </a:p>
        </p:txBody>
      </p:sp>
      <p:sp>
        <p:nvSpPr>
          <p:cNvPr id="5" name="Text Placeholder 4">
            <a:extLst>
              <a:ext uri="{FF2B5EF4-FFF2-40B4-BE49-F238E27FC236}">
                <a16:creationId xmlns:a16="http://schemas.microsoft.com/office/drawing/2014/main" id="{2CEB6A5E-39A9-2761-5CAA-8E9E77B983D2}"/>
              </a:ext>
            </a:extLst>
          </p:cNvPr>
          <p:cNvSpPr>
            <a:spLocks noGrp="1"/>
          </p:cNvSpPr>
          <p:nvPr>
            <p:ph type="body" sz="quarter" idx="3"/>
          </p:nvPr>
        </p:nvSpPr>
        <p:spPr>
          <a:xfrm>
            <a:off x="4833279" y="856383"/>
            <a:ext cx="4041775" cy="639762"/>
          </a:xfrm>
        </p:spPr>
        <p:txBody>
          <a:bodyPr lIns="91440" tIns="45720" rIns="91440" bIns="45720" anchor="b"/>
          <a:lstStyle/>
          <a:p>
            <a:r>
              <a:rPr lang="en-US" sz="2000">
                <a:solidFill>
                  <a:srgbClr val="005E92"/>
                </a:solidFill>
                <a:latin typeface="Tahoma"/>
                <a:ea typeface="Tahoma"/>
                <a:cs typeface="Tahoma"/>
              </a:rPr>
              <a:t>Costs not applicable to financial aid nor covered by lab or tuition fees</a:t>
            </a:r>
          </a:p>
        </p:txBody>
      </p:sp>
      <p:sp>
        <p:nvSpPr>
          <p:cNvPr id="6" name="Content Placeholder 5">
            <a:extLst>
              <a:ext uri="{FF2B5EF4-FFF2-40B4-BE49-F238E27FC236}">
                <a16:creationId xmlns:a16="http://schemas.microsoft.com/office/drawing/2014/main" id="{FD0613C2-37A5-F682-AD1B-C3ED659C2973}"/>
              </a:ext>
            </a:extLst>
          </p:cNvPr>
          <p:cNvSpPr>
            <a:spLocks noGrp="1"/>
          </p:cNvSpPr>
          <p:nvPr>
            <p:ph sz="quarter" idx="4"/>
          </p:nvPr>
        </p:nvSpPr>
        <p:spPr>
          <a:xfrm>
            <a:off x="4833278" y="1529708"/>
            <a:ext cx="4041775" cy="3798583"/>
          </a:xfrm>
        </p:spPr>
        <p:txBody>
          <a:bodyPr lIns="91440" tIns="45720" rIns="91440" bIns="45720" anchor="t"/>
          <a:lstStyle/>
          <a:p>
            <a:r>
              <a:rPr lang="en-US" sz="1800">
                <a:latin typeface="Tahoma"/>
                <a:ea typeface="Tahoma"/>
                <a:cs typeface="Tahoma"/>
              </a:rPr>
              <a:t>$165.00 RESP 1861 clinical documentation system (one-time purchase)     </a:t>
            </a:r>
            <a:endParaRPr lang="en-US" sz="1800" b="1">
              <a:latin typeface="Tahoma"/>
              <a:ea typeface="Tahoma"/>
              <a:cs typeface="Tahoma"/>
            </a:endParaRPr>
          </a:p>
          <a:p>
            <a:r>
              <a:rPr lang="en-US" sz="1800">
                <a:latin typeface="Tahoma"/>
                <a:ea typeface="Tahoma"/>
                <a:cs typeface="Tahoma"/>
              </a:rPr>
              <a:t>$235.00 RESP 2482 for the Neonatal Resuscitation Provider exam</a:t>
            </a:r>
          </a:p>
          <a:p>
            <a:r>
              <a:rPr lang="en-US" sz="1800">
                <a:latin typeface="Tahoma"/>
                <a:ea typeface="Tahoma"/>
                <a:cs typeface="Tahoma"/>
              </a:rPr>
              <a:t>$20.00 RESP 2530 for the Advanced Life Support card</a:t>
            </a:r>
          </a:p>
          <a:p>
            <a:r>
              <a:rPr lang="en-US" sz="1800">
                <a:latin typeface="Tahoma"/>
                <a:ea typeface="Tahoma"/>
                <a:cs typeface="Tahoma"/>
              </a:rPr>
              <a:t>$465.00 RESP 2950 Autumn Semester Kettering Review </a:t>
            </a:r>
          </a:p>
          <a:p>
            <a:pPr marL="0" indent="0">
              <a:buNone/>
            </a:pPr>
            <a:r>
              <a:rPr lang="en-US" sz="1400" i="1">
                <a:solidFill>
                  <a:srgbClr val="FF0000"/>
                </a:solidFill>
                <a:latin typeface="Tahoma"/>
                <a:ea typeface="Tahoma"/>
                <a:cs typeface="Tahoma"/>
              </a:rPr>
              <a:t>Students are responsible for covering these additional costs at the beginning of the semester.</a:t>
            </a:r>
            <a:endParaRPr lang="en-US" sz="1400" i="1">
              <a:solidFill>
                <a:schemeClr val="tx1"/>
              </a:solidFill>
              <a:latin typeface="Tahoma"/>
              <a:ea typeface="Tahoma"/>
              <a:cs typeface="Tahoma"/>
            </a:endParaRPr>
          </a:p>
          <a:p>
            <a:endParaRPr lang="en-US"/>
          </a:p>
        </p:txBody>
      </p:sp>
      <p:sp>
        <p:nvSpPr>
          <p:cNvPr id="7" name="Text Placeholder 3">
            <a:extLst>
              <a:ext uri="{FF2B5EF4-FFF2-40B4-BE49-F238E27FC236}">
                <a16:creationId xmlns:a16="http://schemas.microsoft.com/office/drawing/2014/main" id="{55235BFA-A1B2-BBA6-DAA1-EF1C8706A690}"/>
              </a:ext>
            </a:extLst>
          </p:cNvPr>
          <p:cNvSpPr txBox="1">
            <a:spLocks/>
          </p:cNvSpPr>
          <p:nvPr/>
        </p:nvSpPr>
        <p:spPr>
          <a:xfrm>
            <a:off x="4833278" y="5440361"/>
            <a:ext cx="4040188" cy="639762"/>
          </a:xfrm>
          <a:prstGeom prst="rect">
            <a:avLst/>
          </a:prstGeom>
        </p:spPr>
        <p:txBody>
          <a:bodyPr anchor="b"/>
          <a:lstStyle>
            <a:lvl1pPr marL="0" indent="0" algn="l" defTabSz="457200" rtl="0" eaLnBrk="1" latinLnBrk="0" hangingPunct="1">
              <a:spcBef>
                <a:spcPct val="20000"/>
              </a:spcBef>
              <a:buFont typeface="Arial"/>
              <a:buNone/>
              <a:defRPr sz="2400" b="1" kern="1200">
                <a:solidFill>
                  <a:srgbClr val="00B0F0"/>
                </a:solidFill>
                <a:latin typeface="+mn-lt"/>
                <a:ea typeface="+mn-ea"/>
                <a:cs typeface="+mn-cs"/>
              </a:defRPr>
            </a:lvl1pPr>
            <a:lvl2pPr marL="457200" indent="0" algn="l" defTabSz="457200" rtl="0" eaLnBrk="1" latinLnBrk="0" hangingPunct="1">
              <a:spcBef>
                <a:spcPct val="20000"/>
              </a:spcBef>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400" i="1">
                <a:latin typeface="Tahoma" panose="020B0604030504040204" pitchFamily="34" charset="0"/>
                <a:ea typeface="Tahoma" panose="020B0604030504040204" pitchFamily="34" charset="0"/>
                <a:cs typeface="Tahoma" panose="020B0604030504040204" pitchFamily="34" charset="0"/>
              </a:rPr>
              <a:t>*These figures are subject to change without notice</a:t>
            </a:r>
          </a:p>
        </p:txBody>
      </p:sp>
    </p:spTree>
    <p:extLst>
      <p:ext uri="{BB962C8B-B14F-4D97-AF65-F5344CB8AC3E}">
        <p14:creationId xmlns:p14="http://schemas.microsoft.com/office/powerpoint/2010/main" val="252075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59927"/>
            <a:ext cx="7954868" cy="3466236"/>
          </a:xfrm>
        </p:spPr>
        <p:txBody>
          <a:bodyPr anchor="t"/>
          <a:lstStyle/>
          <a:p>
            <a:r>
              <a:rPr lang="en-US">
                <a:solidFill>
                  <a:schemeClr val="tx1"/>
                </a:solidFill>
                <a:latin typeface="Tahoma" panose="020B0604030504040204" pitchFamily="34" charset="0"/>
                <a:ea typeface="Tahoma" panose="020B0604030504040204" pitchFamily="34" charset="0"/>
                <a:cs typeface="Tahoma" panose="020B0604030504040204" pitchFamily="34" charset="0"/>
              </a:rPr>
              <a:t>You may be eligible for financial aid, grants, and/or scholarships. </a:t>
            </a:r>
          </a:p>
          <a:p>
            <a:pPr marL="457200" indent="-457200">
              <a:buFont typeface="+mj-lt"/>
              <a:buAutoNum type="arabicPeriod"/>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Declare your major as “Health Science degree” with your intended program of study as “Respiratory Care.” </a:t>
            </a:r>
          </a:p>
          <a:p>
            <a:pPr marL="457200" indent="-457200">
              <a:buFont typeface="+mj-lt"/>
              <a:buAutoNum type="arabicPeriod"/>
            </a:pPr>
            <a:r>
              <a:rPr lang="en-US">
                <a:solidFill>
                  <a:schemeClr val="tx1"/>
                </a:solidFill>
                <a:latin typeface="Tahoma" panose="020B0604030504040204" pitchFamily="34" charset="0"/>
                <a:ea typeface="Tahoma" panose="020B0604030504040204" pitchFamily="34" charset="0"/>
                <a:cs typeface="Tahoma" panose="020B0604030504040204" pitchFamily="34" charset="0"/>
              </a:rPr>
              <a:t> Please visit the following webpages for more information: </a:t>
            </a:r>
          </a:p>
          <a:p>
            <a:pPr marL="857250" lvl="1" indent="-457200"/>
            <a:r>
              <a:rPr lang="en-US">
                <a:latin typeface="Tahoma" panose="020B0604030504040204" pitchFamily="34" charset="0"/>
                <a:ea typeface="Tahoma" panose="020B0604030504040204" pitchFamily="34" charset="0"/>
                <a:cs typeface="Tahoma" panose="020B0604030504040204" pitchFamily="34" charset="0"/>
                <a:hlinkClick r:id="rId2"/>
              </a:rPr>
              <a:t>https://www.cscc.edu/services/financial-aid/</a:t>
            </a:r>
            <a:endParaRPr lang="en-US">
              <a:latin typeface="Tahoma" panose="020B0604030504040204" pitchFamily="34" charset="0"/>
              <a:ea typeface="Tahoma" panose="020B0604030504040204" pitchFamily="34" charset="0"/>
              <a:cs typeface="Tahoma" panose="020B0604030504040204" pitchFamily="34" charset="0"/>
            </a:endParaRPr>
          </a:p>
          <a:p>
            <a:pPr marL="857250" lvl="1" indent="-457200"/>
            <a:r>
              <a:rPr lang="en-US">
                <a:latin typeface="Tahoma" panose="020B0604030504040204" pitchFamily="34" charset="0"/>
                <a:ea typeface="Tahoma" panose="020B0604030504040204" pitchFamily="34" charset="0"/>
                <a:cs typeface="Tahoma" panose="020B0604030504040204" pitchFamily="34" charset="0"/>
                <a:hlinkClick r:id="rId3"/>
              </a:rPr>
              <a:t>https://www.cscc.edu/services/financial-aid/types-of-aid/scholarships.shtml</a:t>
            </a:r>
            <a:endParaRPr lang="en-US">
              <a:latin typeface="Tahoma" panose="020B0604030504040204" pitchFamily="34" charset="0"/>
              <a:ea typeface="Tahoma" panose="020B0604030504040204" pitchFamily="34" charset="0"/>
              <a:cs typeface="Tahoma" panose="020B0604030504040204" pitchFamily="34" charset="0"/>
            </a:endParaRPr>
          </a:p>
          <a:p>
            <a:pPr marL="857250" lvl="1" indent="-457200"/>
            <a:endParaRPr lang="en-US"/>
          </a:p>
        </p:txBody>
      </p:sp>
      <p:sp>
        <p:nvSpPr>
          <p:cNvPr id="3" name="Title 2"/>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Financial Aid, Grants and Scholarships</a:t>
            </a:r>
          </a:p>
        </p:txBody>
      </p:sp>
      <p:sp>
        <p:nvSpPr>
          <p:cNvPr id="4" name="Text Placeholder 3"/>
          <p:cNvSpPr>
            <a:spLocks noGrp="1"/>
          </p:cNvSpPr>
          <p:nvPr>
            <p:ph type="body" idx="10"/>
          </p:nvPr>
        </p:nvSpPr>
        <p:spPr>
          <a:xfrm>
            <a:off x="457199" y="2020165"/>
            <a:ext cx="7575501" cy="639762"/>
          </a:xfrm>
        </p:spPr>
        <p:txBody>
          <a:bodyPr/>
          <a:lstStyle/>
          <a:p>
            <a:r>
              <a:rPr lang="en-US">
                <a:latin typeface="Tahoma" panose="020B0604030504040204" pitchFamily="34" charset="0"/>
                <a:ea typeface="Tahoma" panose="020B0604030504040204" pitchFamily="34" charset="0"/>
                <a:cs typeface="Tahoma" panose="020B0604030504040204" pitchFamily="34" charset="0"/>
              </a:rPr>
              <a:t>Financial aid may be available to students who qualify. </a:t>
            </a:r>
          </a:p>
        </p:txBody>
      </p:sp>
    </p:spTree>
    <p:extLst>
      <p:ext uri="{BB962C8B-B14F-4D97-AF65-F5344CB8AC3E}">
        <p14:creationId xmlns:p14="http://schemas.microsoft.com/office/powerpoint/2010/main" val="141856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lIns="91440" tIns="45720" rIns="91440" bIns="45720" anchor="t"/>
          <a:lstStyle/>
          <a:p>
            <a:pPr algn="l"/>
            <a:r>
              <a:rPr lang="en-US" sz="4600">
                <a:solidFill>
                  <a:srgbClr val="005E92"/>
                </a:solidFill>
                <a:latin typeface="Tahoma"/>
                <a:ea typeface="Tahoma"/>
                <a:cs typeface="Tahoma"/>
              </a:rPr>
              <a:t>Dress Code</a:t>
            </a:r>
          </a:p>
        </p:txBody>
      </p:sp>
      <p:sp>
        <p:nvSpPr>
          <p:cNvPr id="6" name="Content Placeholder 5"/>
          <p:cNvSpPr>
            <a:spLocks noGrp="1"/>
          </p:cNvSpPr>
          <p:nvPr>
            <p:ph idx="1"/>
          </p:nvPr>
        </p:nvSpPr>
        <p:spPr>
          <a:xfrm>
            <a:off x="457200" y="1251858"/>
            <a:ext cx="8229600" cy="4876800"/>
          </a:xfrm>
        </p:spPr>
        <p:txBody>
          <a:bodyPr anchor="t"/>
          <a:lstStyle/>
          <a:p>
            <a:pPr marL="0" indent="0">
              <a:buNone/>
            </a:pPr>
            <a:endParaRPr lang="en-US" sz="2000">
              <a:latin typeface="Georgia" panose="02040502050405020303" pitchFamily="18" charset="0"/>
            </a:endParaRPr>
          </a:p>
          <a:p>
            <a:r>
              <a:rPr lang="en-US" sz="2000">
                <a:latin typeface="Tahoma" panose="020B0604030504040204" pitchFamily="34" charset="0"/>
                <a:ea typeface="Tahoma" panose="020B0604030504040204" pitchFamily="34" charset="0"/>
                <a:cs typeface="Tahoma" panose="020B0604030504040204" pitchFamily="34" charset="0"/>
              </a:rPr>
              <a:t>Upon acceptance to the respiratory care program, students will be required to adhere to the program dress code in lab and in clinic. </a:t>
            </a:r>
          </a:p>
          <a:p>
            <a:r>
              <a:rPr lang="en-US" sz="2000">
                <a:latin typeface="Tahoma" panose="020B0604030504040204" pitchFamily="34" charset="0"/>
                <a:ea typeface="Tahoma" panose="020B0604030504040204" pitchFamily="34" charset="0"/>
                <a:cs typeface="Tahoma" panose="020B0604030504040204" pitchFamily="34" charset="0"/>
              </a:rPr>
              <a:t>Wear black scrub tops and pewter scrub bottoms. </a:t>
            </a:r>
          </a:p>
          <a:p>
            <a:pPr lvl="1"/>
            <a:r>
              <a:rPr lang="en-US" sz="1600">
                <a:latin typeface="Tahoma" panose="020B0604030504040204" pitchFamily="34" charset="0"/>
                <a:ea typeface="Tahoma" panose="020B0604030504040204" pitchFamily="34" charset="0"/>
                <a:cs typeface="Tahoma" panose="020B0604030504040204" pitchFamily="34" charset="0"/>
              </a:rPr>
              <a:t>Scrubs can be purchased with financial aid money at the campus bookstore.</a:t>
            </a:r>
          </a:p>
          <a:p>
            <a:r>
              <a:rPr lang="en-US" sz="2000">
                <a:latin typeface="Tahoma" panose="020B0604030504040204" pitchFamily="34" charset="0"/>
                <a:ea typeface="Tahoma" panose="020B0604030504040204" pitchFamily="34" charset="0"/>
                <a:cs typeface="Tahoma" panose="020B0604030504040204" pitchFamily="34" charset="0"/>
              </a:rPr>
              <a:t>White or black leather shoes</a:t>
            </a:r>
          </a:p>
          <a:p>
            <a:r>
              <a:rPr lang="en-US" sz="2000">
                <a:latin typeface="Tahoma" panose="020B0604030504040204" pitchFamily="34" charset="0"/>
                <a:ea typeface="Tahoma" panose="020B0604030504040204" pitchFamily="34" charset="0"/>
                <a:cs typeface="Tahoma" panose="020B0604030504040204" pitchFamily="34" charset="0"/>
              </a:rPr>
              <a:t>Watch with a second hand</a:t>
            </a:r>
          </a:p>
          <a:p>
            <a:r>
              <a:rPr lang="en-US" sz="2000">
                <a:latin typeface="Tahoma" panose="020B0604030504040204" pitchFamily="34" charset="0"/>
                <a:ea typeface="Tahoma" panose="020B0604030504040204" pitchFamily="34" charset="0"/>
                <a:cs typeface="Tahoma" panose="020B0604030504040204" pitchFamily="34" charset="0"/>
              </a:rPr>
              <a:t>One earring stud per ear</a:t>
            </a:r>
          </a:p>
          <a:p>
            <a:r>
              <a:rPr lang="en-US" sz="2000">
                <a:latin typeface="Tahoma" panose="020B0604030504040204" pitchFamily="34" charset="0"/>
                <a:ea typeface="Tahoma" panose="020B0604030504040204" pitchFamily="34" charset="0"/>
                <a:cs typeface="Tahoma" panose="020B0604030504040204" pitchFamily="34" charset="0"/>
              </a:rPr>
              <a:t>Wedding set or one ring per hand</a:t>
            </a:r>
          </a:p>
          <a:p>
            <a:r>
              <a:rPr lang="en-US" sz="2000">
                <a:latin typeface="Tahoma" panose="020B0604030504040204" pitchFamily="34" charset="0"/>
                <a:ea typeface="Tahoma" panose="020B0604030504040204" pitchFamily="34" charset="0"/>
                <a:cs typeface="Tahoma" panose="020B0604030504040204" pitchFamily="34" charset="0"/>
              </a:rPr>
              <a:t>No visible tattoos</a:t>
            </a:r>
          </a:p>
          <a:p>
            <a:pPr lvl="1"/>
            <a:r>
              <a:rPr lang="en-US" sz="1600">
                <a:latin typeface="Tahoma" panose="020B0604030504040204" pitchFamily="34" charset="0"/>
                <a:ea typeface="Tahoma" panose="020B0604030504040204" pitchFamily="34" charset="0"/>
                <a:cs typeface="Tahoma" panose="020B0604030504040204" pitchFamily="34" charset="0"/>
              </a:rPr>
              <a:t>Can be covered with sleeves or Band-Aids</a:t>
            </a:r>
          </a:p>
          <a:p>
            <a:r>
              <a:rPr lang="en-US" sz="2000">
                <a:latin typeface="Tahoma" panose="020B0604030504040204" pitchFamily="34" charset="0"/>
                <a:ea typeface="Tahoma" panose="020B0604030504040204" pitchFamily="34" charset="0"/>
                <a:cs typeface="Tahoma" panose="020B0604030504040204" pitchFamily="34" charset="0"/>
              </a:rPr>
              <a:t>Hair must be of a traditional color</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12" t="1727" r="29794" b="1"/>
          <a:stretch/>
        </p:blipFill>
        <p:spPr>
          <a:xfrm>
            <a:off x="5566298" y="2959756"/>
            <a:ext cx="2695517" cy="3168902"/>
          </a:xfrm>
          <a:prstGeom prst="rect">
            <a:avLst/>
          </a:prstGeom>
        </p:spPr>
      </p:pic>
    </p:spTree>
    <p:extLst>
      <p:ext uri="{BB962C8B-B14F-4D97-AF65-F5344CB8AC3E}">
        <p14:creationId xmlns:p14="http://schemas.microsoft.com/office/powerpoint/2010/main" val="2960148642"/>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100"/>
          </a:xfrm>
        </p:spPr>
        <p:txBody>
          <a:bodyPr lIns="91440" tIns="45720" rIns="91440" bIns="45720" anchor="t">
            <a:noAutofit/>
          </a:bodyPr>
          <a:lstStyle/>
          <a:p>
            <a:pPr algn="ctr"/>
            <a:r>
              <a:rPr lang="en-US" sz="4600">
                <a:solidFill>
                  <a:srgbClr val="005E92"/>
                </a:solidFill>
                <a:latin typeface="Tahoma"/>
                <a:ea typeface="Tahoma"/>
                <a:cs typeface="Tahoma"/>
              </a:rPr>
              <a:t>RRT Student Tips for Success</a:t>
            </a:r>
          </a:p>
        </p:txBody>
      </p:sp>
      <p:sp>
        <p:nvSpPr>
          <p:cNvPr id="9" name="TextBox 8">
            <a:extLst>
              <a:ext uri="{FF2B5EF4-FFF2-40B4-BE49-F238E27FC236}">
                <a16:creationId xmlns:a16="http://schemas.microsoft.com/office/drawing/2014/main" id="{94203F9A-F5EC-6E0B-E77B-BAB67CC26EEA}"/>
              </a:ext>
            </a:extLst>
          </p:cNvPr>
          <p:cNvSpPr txBox="1"/>
          <p:nvPr/>
        </p:nvSpPr>
        <p:spPr>
          <a:xfrm>
            <a:off x="461639" y="1108474"/>
            <a:ext cx="8229600" cy="5355312"/>
          </a:xfrm>
          <a:prstGeom prst="rect">
            <a:avLst/>
          </a:prstGeom>
          <a:noFill/>
        </p:spPr>
        <p:txBody>
          <a:bodyPr wrap="square" lIns="91440" tIns="45720" rIns="91440" bIns="45720" anchor="t">
            <a:spAutoFit/>
          </a:bodyPr>
          <a:lstStyle/>
          <a:p>
            <a:r>
              <a:rPr lang="en-US">
                <a:latin typeface="Tahoma"/>
                <a:ea typeface="Tahoma"/>
                <a:cs typeface="Tahoma"/>
              </a:rPr>
              <a:t>Technical courses are more rigorous than general and basic courses. Students should plan to spend 2-3 hours studying for each hour they are in class; this does not include time to complete homework. </a:t>
            </a:r>
            <a:r>
              <a:rPr lang="en-US">
                <a:solidFill>
                  <a:srgbClr val="FF0000"/>
                </a:solidFill>
                <a:latin typeface="Tahoma"/>
                <a:ea typeface="Tahoma"/>
                <a:cs typeface="Tahoma"/>
              </a:rPr>
              <a:t>You are not studying for a test; you are studying to save a LIFE!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All lectures are online. Students should develop a routine that allows them time to study the lecture material prior to attending in-person labs. </a:t>
            </a:r>
          </a:p>
          <a:p>
            <a:endParaRPr lang="en-US">
              <a:latin typeface="Tahoma" panose="020B0604030504040204" pitchFamily="34" charset="0"/>
              <a:ea typeface="Tahoma" panose="020B0604030504040204" pitchFamily="34" charset="0"/>
              <a:cs typeface="Tahoma" panose="020B0604030504040204" pitchFamily="34" charset="0"/>
            </a:endParaRPr>
          </a:p>
          <a:p>
            <a:r>
              <a:rPr lang="en-US">
                <a:latin typeface="Tahoma"/>
                <a:ea typeface="Tahoma"/>
                <a:cs typeface="Tahoma"/>
              </a:rPr>
              <a:t>Labs are conducted in person on main campus. Students are expected to attend all scheduled labs, as there is a program attendance requirement. Arriving 5 minutes late or leaving 5 minutes early counts as an absence. </a:t>
            </a:r>
          </a:p>
          <a:p>
            <a:endParaRPr lang="en-US">
              <a:latin typeface="Tahoma"/>
              <a:ea typeface="Tahoma"/>
              <a:cs typeface="Tahoma"/>
            </a:endParaRPr>
          </a:p>
          <a:p>
            <a:r>
              <a:rPr lang="en-US">
                <a:latin typeface="Tahoma"/>
                <a:ea typeface="Tahoma"/>
                <a:cs typeface="Tahoma"/>
              </a:rPr>
              <a:t>Labs are used to demonstrate the skills learned from the online lecture. Students who do not complete the online lecture will struggle to pass the laboratory requirement of the course.</a:t>
            </a:r>
            <a:endParaRPr lang="en-US"/>
          </a:p>
          <a:p>
            <a:endParaRPr lang="en-US"/>
          </a:p>
          <a:p>
            <a:r>
              <a:rPr lang="en-US">
                <a:latin typeface="Tahoma"/>
                <a:ea typeface="Tahoma"/>
                <a:cs typeface="Tahoma"/>
              </a:rPr>
              <a:t>Successful students spend additional time outside of their scheduled lab time to practice with equipment in the lab to prepare for competency or skill assessments.</a:t>
            </a:r>
          </a:p>
        </p:txBody>
      </p:sp>
    </p:spTree>
    <p:extLst>
      <p:ext uri="{BB962C8B-B14F-4D97-AF65-F5344CB8AC3E}">
        <p14:creationId xmlns:p14="http://schemas.microsoft.com/office/powerpoint/2010/main" val="106952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51682"/>
            <a:ext cx="8948615"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1F497D"/>
                </a:solidFill>
                <a:latin typeface="Tahoma" panose="020B0604030504040204" pitchFamily="34" charset="0"/>
                <a:ea typeface="Tahoma" panose="020B0604030504040204" pitchFamily="34" charset="0"/>
                <a:cs typeface="Tahoma" panose="020B0604030504040204" pitchFamily="34" charset="0"/>
              </a:rPr>
              <a:t>Class Opportunities</a:t>
            </a:r>
          </a:p>
        </p:txBody>
      </p:sp>
      <p:pic>
        <p:nvPicPr>
          <p:cNvPr id="6" name="Picture 5"/>
          <p:cNvPicPr>
            <a:picLocks noChangeAspect="1"/>
          </p:cNvPicPr>
          <p:nvPr/>
        </p:nvPicPr>
        <p:blipFill>
          <a:blip r:embed="rId2"/>
          <a:stretch>
            <a:fillRect/>
          </a:stretch>
        </p:blipFill>
        <p:spPr>
          <a:xfrm>
            <a:off x="7129768" y="1125605"/>
            <a:ext cx="1528177" cy="2716759"/>
          </a:xfrm>
          <a:prstGeom prst="rect">
            <a:avLst/>
          </a:prstGeom>
        </p:spPr>
      </p:pic>
      <p:pic>
        <p:nvPicPr>
          <p:cNvPr id="7" name="Picture 6"/>
          <p:cNvPicPr>
            <a:picLocks noChangeAspect="1"/>
          </p:cNvPicPr>
          <p:nvPr/>
        </p:nvPicPr>
        <p:blipFill>
          <a:blip r:embed="rId3"/>
          <a:stretch>
            <a:fillRect/>
          </a:stretch>
        </p:blipFill>
        <p:spPr>
          <a:xfrm>
            <a:off x="716168" y="1242282"/>
            <a:ext cx="3263552" cy="2447664"/>
          </a:xfrm>
          <a:prstGeom prst="rect">
            <a:avLst/>
          </a:prstGeom>
        </p:spPr>
      </p:pic>
      <p:sp>
        <p:nvSpPr>
          <p:cNvPr id="9" name="TextBox 8"/>
          <p:cNvSpPr txBox="1"/>
          <p:nvPr/>
        </p:nvSpPr>
        <p:spPr>
          <a:xfrm>
            <a:off x="716168" y="3657698"/>
            <a:ext cx="2819400" cy="369332"/>
          </a:xfrm>
          <a:prstGeom prst="rect">
            <a:avLst/>
          </a:prstGeom>
          <a:noFill/>
        </p:spPr>
        <p:txBody>
          <a:bodyPr wrap="square" rtlCol="0">
            <a:spAutoFit/>
          </a:bodyPr>
          <a:lstStyle/>
          <a:p>
            <a:pPr algn="ctr"/>
            <a:r>
              <a:rPr lang="en-US">
                <a:solidFill>
                  <a:srgbClr val="005E92"/>
                </a:solidFill>
                <a:latin typeface="Tahoma" panose="020B0604030504040204" pitchFamily="34" charset="0"/>
                <a:ea typeface="Tahoma" panose="020B0604030504040204" pitchFamily="34" charset="0"/>
                <a:cs typeface="Tahoma" panose="020B0604030504040204" pitchFamily="34" charset="0"/>
              </a:rPr>
              <a:t>Attending Conferences</a:t>
            </a:r>
            <a:endParaRPr lang="en-US" sz="1800">
              <a:solidFill>
                <a:srgbClr val="005E92"/>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6669241" y="3882229"/>
            <a:ext cx="2819400" cy="369332"/>
          </a:xfrm>
          <a:prstGeom prst="rect">
            <a:avLst/>
          </a:prstGeom>
          <a:noFill/>
        </p:spPr>
        <p:txBody>
          <a:bodyPr wrap="square" rtlCol="0">
            <a:spAutoFit/>
          </a:bodyPr>
          <a:lstStyle/>
          <a:p>
            <a:pPr algn="ctr"/>
            <a:r>
              <a:rPr lang="en-US" sz="1800">
                <a:solidFill>
                  <a:srgbClr val="005E92"/>
                </a:solidFill>
                <a:latin typeface="Tahoma" panose="020B0604030504040204" pitchFamily="34" charset="0"/>
                <a:ea typeface="Tahoma" panose="020B0604030504040204" pitchFamily="34" charset="0"/>
                <a:cs typeface="Tahoma" panose="020B0604030504040204" pitchFamily="34" charset="0"/>
              </a:rPr>
              <a:t>Hands-on Labs</a:t>
            </a:r>
          </a:p>
        </p:txBody>
      </p:sp>
      <p:pic>
        <p:nvPicPr>
          <p:cNvPr id="3" name="Picture 2" descr="C:\Users\apifher\Dropbox\CSCC\Portfolio\2016-08-29 11.16.28.jpg"/>
          <p:cNvPicPr/>
          <p:nvPr/>
        </p:nvPicPr>
        <p:blipFill rotWithShape="1">
          <a:blip r:embed="rId4" cstate="print">
            <a:extLst>
              <a:ext uri="{28A0092B-C50C-407E-A947-70E740481C1C}">
                <a14:useLocalDpi xmlns:a14="http://schemas.microsoft.com/office/drawing/2010/main" val="0"/>
              </a:ext>
            </a:extLst>
          </a:blip>
          <a:srcRect l="19084" t="17424" r="14689"/>
          <a:stretch/>
        </p:blipFill>
        <p:spPr bwMode="auto">
          <a:xfrm>
            <a:off x="1399958" y="4107790"/>
            <a:ext cx="2739115" cy="1997572"/>
          </a:xfrm>
          <a:prstGeom prst="rect">
            <a:avLst/>
          </a:prstGeom>
          <a:noFill/>
          <a:ln>
            <a:noFill/>
          </a:ln>
        </p:spPr>
      </p:pic>
      <p:sp>
        <p:nvSpPr>
          <p:cNvPr id="4" name="TextBox 3">
            <a:extLst>
              <a:ext uri="{FF2B5EF4-FFF2-40B4-BE49-F238E27FC236}">
                <a16:creationId xmlns:a16="http://schemas.microsoft.com/office/drawing/2014/main" id="{79573692-3C29-C806-E58E-30322D9D8E19}"/>
              </a:ext>
            </a:extLst>
          </p:cNvPr>
          <p:cNvSpPr txBox="1"/>
          <p:nvPr/>
        </p:nvSpPr>
        <p:spPr>
          <a:xfrm>
            <a:off x="1202478" y="6186122"/>
            <a:ext cx="2819400" cy="369332"/>
          </a:xfrm>
          <a:prstGeom prst="rect">
            <a:avLst/>
          </a:prstGeom>
          <a:noFill/>
        </p:spPr>
        <p:txBody>
          <a:bodyPr wrap="square" rtlCol="0">
            <a:spAutoFit/>
          </a:bodyPr>
          <a:lstStyle/>
          <a:p>
            <a:pPr algn="ctr"/>
            <a:r>
              <a:rPr lang="en-US" sz="1800">
                <a:solidFill>
                  <a:srgbClr val="005E92"/>
                </a:solidFill>
                <a:latin typeface="Tahoma" panose="020B0604030504040204" pitchFamily="34" charset="0"/>
                <a:ea typeface="Tahoma" panose="020B0604030504040204" pitchFamily="34" charset="0"/>
                <a:cs typeface="Tahoma" panose="020B0604030504040204" pitchFamily="34" charset="0"/>
              </a:rPr>
              <a:t>Career Fairs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37306" y="1487772"/>
            <a:ext cx="3018500" cy="2202174"/>
          </a:xfrm>
          <a:prstGeom prst="rect">
            <a:avLst/>
          </a:prstGeom>
        </p:spPr>
      </p:pic>
      <p:sp>
        <p:nvSpPr>
          <p:cNvPr id="8" name="TextBox 7">
            <a:extLst>
              <a:ext uri="{FF2B5EF4-FFF2-40B4-BE49-F238E27FC236}">
                <a16:creationId xmlns:a16="http://schemas.microsoft.com/office/drawing/2014/main" id="{023659C5-B79B-BB54-4E44-C0002A699CA5}"/>
              </a:ext>
            </a:extLst>
          </p:cNvPr>
          <p:cNvSpPr txBox="1"/>
          <p:nvPr/>
        </p:nvSpPr>
        <p:spPr>
          <a:xfrm>
            <a:off x="4037306" y="3738458"/>
            <a:ext cx="2819400" cy="369332"/>
          </a:xfrm>
          <a:prstGeom prst="rect">
            <a:avLst/>
          </a:prstGeom>
          <a:noFill/>
        </p:spPr>
        <p:txBody>
          <a:bodyPr wrap="square" rtlCol="0">
            <a:spAutoFit/>
          </a:bodyPr>
          <a:lstStyle/>
          <a:p>
            <a:pPr algn="ctr"/>
            <a:r>
              <a:rPr lang="en-US" sz="1800">
                <a:solidFill>
                  <a:srgbClr val="005E92"/>
                </a:solidFill>
                <a:latin typeface="Tahoma" panose="020B0604030504040204" pitchFamily="34" charset="0"/>
                <a:ea typeface="Tahoma" panose="020B0604030504040204" pitchFamily="34" charset="0"/>
                <a:cs typeface="Tahoma" panose="020B0604030504040204" pitchFamily="34" charset="0"/>
              </a:rPr>
              <a:t>Small Learning Groups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928" y="4121861"/>
            <a:ext cx="1507261" cy="2017785"/>
          </a:xfrm>
          <a:prstGeom prst="rect">
            <a:avLst/>
          </a:prstGeom>
        </p:spPr>
      </p:pic>
      <p:sp>
        <p:nvSpPr>
          <p:cNvPr id="12" name="TextBox 11">
            <a:extLst>
              <a:ext uri="{FF2B5EF4-FFF2-40B4-BE49-F238E27FC236}">
                <a16:creationId xmlns:a16="http://schemas.microsoft.com/office/drawing/2014/main" id="{F075A6B1-DCD0-4854-9F25-B924B83B50C5}"/>
              </a:ext>
            </a:extLst>
          </p:cNvPr>
          <p:cNvSpPr txBox="1"/>
          <p:nvPr/>
        </p:nvSpPr>
        <p:spPr>
          <a:xfrm>
            <a:off x="4254359" y="6270463"/>
            <a:ext cx="2819400" cy="369332"/>
          </a:xfrm>
          <a:prstGeom prst="rect">
            <a:avLst/>
          </a:prstGeom>
          <a:noFill/>
        </p:spPr>
        <p:txBody>
          <a:bodyPr wrap="square" rtlCol="0">
            <a:spAutoFit/>
          </a:bodyPr>
          <a:lstStyle/>
          <a:p>
            <a:pPr algn="ctr"/>
            <a:r>
              <a:rPr lang="en-US" sz="1800">
                <a:solidFill>
                  <a:srgbClr val="005E92"/>
                </a:solidFill>
                <a:latin typeface="Tahoma" panose="020B0604030504040204" pitchFamily="34" charset="0"/>
                <a:ea typeface="Tahoma" panose="020B0604030504040204" pitchFamily="34" charset="0"/>
                <a:cs typeface="Tahoma" panose="020B0604030504040204" pitchFamily="34" charset="0"/>
              </a:rPr>
              <a:t>Simulations</a:t>
            </a:r>
          </a:p>
        </p:txBody>
      </p:sp>
    </p:spTree>
    <p:extLst>
      <p:ext uri="{BB962C8B-B14F-4D97-AF65-F5344CB8AC3E}">
        <p14:creationId xmlns:p14="http://schemas.microsoft.com/office/powerpoint/2010/main" val="3361696284"/>
      </p:ext>
    </p:extLst>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168" y="3147926"/>
            <a:ext cx="2307772" cy="3077027"/>
          </a:xfrm>
          <a:prstGeom prst="rect">
            <a:avLst/>
          </a:prstGeom>
        </p:spPr>
      </p:pic>
      <p:sp>
        <p:nvSpPr>
          <p:cNvPr id="2" name="Title 1"/>
          <p:cNvSpPr>
            <a:spLocks noGrp="1"/>
          </p:cNvSpPr>
          <p:nvPr>
            <p:ph type="title"/>
          </p:nvPr>
        </p:nvSpPr>
        <p:spPr/>
        <p:txBody>
          <a:bodyPr/>
          <a:lstStyle/>
          <a:p>
            <a:r>
              <a:rPr lang="en-US">
                <a:solidFill>
                  <a:srgbClr val="005E92"/>
                </a:solidFill>
                <a:latin typeface="Tahoma" panose="020B0604030504040204" pitchFamily="34" charset="0"/>
                <a:ea typeface="Tahoma" panose="020B0604030504040204" pitchFamily="34" charset="0"/>
                <a:cs typeface="Tahoma" panose="020B0604030504040204" pitchFamily="34" charset="0"/>
              </a:rPr>
              <a:t>Graduation and Celebrations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76" t="38170" r="2647" b="6667"/>
          <a:stretch/>
        </p:blipFill>
        <p:spPr>
          <a:xfrm>
            <a:off x="274320" y="3740241"/>
            <a:ext cx="4919373" cy="211618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12" t="28962" r="1074" b="18889"/>
          <a:stretch/>
        </p:blipFill>
        <p:spPr>
          <a:xfrm>
            <a:off x="1054706" y="1001577"/>
            <a:ext cx="6875082" cy="2698757"/>
          </a:xfrm>
          <a:prstGeom prst="rect">
            <a:avLst/>
          </a:prstGeom>
        </p:spPr>
      </p:pic>
    </p:spTree>
    <p:extLst>
      <p:ext uri="{BB962C8B-B14F-4D97-AF65-F5344CB8AC3E}">
        <p14:creationId xmlns:p14="http://schemas.microsoft.com/office/powerpoint/2010/main" val="4242326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4189" y="2815380"/>
            <a:ext cx="8155622" cy="3624199"/>
          </a:xfrm>
        </p:spPr>
        <p:txBody>
          <a:bodyPr/>
          <a:lstStyle/>
          <a:p>
            <a:pPr marL="0" indent="0">
              <a:buNone/>
            </a:pPr>
            <a:r>
              <a:rPr lang="en-US" sz="2800">
                <a:latin typeface="Tahoma" panose="020B0604030504040204" pitchFamily="34" charset="0"/>
                <a:ea typeface="Tahoma" panose="020B0604030504040204" pitchFamily="34" charset="0"/>
                <a:cs typeface="Tahoma" panose="020B0604030504040204" pitchFamily="34" charset="0"/>
              </a:rPr>
              <a:t>Registered Respiratory Therapists (RRTs) treat and assess patients with breathing and cardiopulmonary issues. They manage life support systems for premature babies and others who need assistance breathing from disease and trauma. RRTs also educate patients on conditions like asthma and COPD.</a:t>
            </a:r>
          </a:p>
        </p:txBody>
      </p:sp>
      <p:sp>
        <p:nvSpPr>
          <p:cNvPr id="3" name="Title 2"/>
          <p:cNvSpPr>
            <a:spLocks noGrp="1"/>
          </p:cNvSpPr>
          <p:nvPr>
            <p:ph type="title"/>
          </p:nvPr>
        </p:nvSpPr>
        <p:spPr>
          <a:xfrm>
            <a:off x="457201" y="722521"/>
            <a:ext cx="5704449" cy="1498643"/>
          </a:xfrm>
        </p:spPr>
        <p:txBody>
          <a:bodyPr/>
          <a:lstStyle/>
          <a:p>
            <a:r>
              <a:rPr lang="en-US" sz="4400">
                <a:latin typeface="Tahoma" panose="020B0604030504040204" pitchFamily="34" charset="0"/>
                <a:ea typeface="Tahoma" panose="020B0604030504040204" pitchFamily="34" charset="0"/>
                <a:cs typeface="Tahoma" panose="020B0604030504040204" pitchFamily="34" charset="0"/>
              </a:rPr>
              <a:t>What is a Registered Respiratory Therapist?</a:t>
            </a:r>
          </a:p>
        </p:txBody>
      </p:sp>
      <p:pic>
        <p:nvPicPr>
          <p:cNvPr id="5" name="Picture 4" descr="A group of people standing around a lungs&#10;&#10;AI-generated content may be incorrect.">
            <a:extLst>
              <a:ext uri="{FF2B5EF4-FFF2-40B4-BE49-F238E27FC236}">
                <a16:creationId xmlns:a16="http://schemas.microsoft.com/office/drawing/2014/main" id="{2C4EF2B4-0226-6428-624B-C75F2FBBC9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834575" y="-70328"/>
            <a:ext cx="3084342" cy="3084342"/>
          </a:xfrm>
          <a:prstGeom prst="rect">
            <a:avLst/>
          </a:prstGeom>
        </p:spPr>
      </p:pic>
    </p:spTree>
    <p:extLst>
      <p:ext uri="{BB962C8B-B14F-4D97-AF65-F5344CB8AC3E}">
        <p14:creationId xmlns:p14="http://schemas.microsoft.com/office/powerpoint/2010/main" val="3239358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chor="t"/>
          <a:lstStyle/>
          <a:p>
            <a:r>
              <a:rPr lang="en-US">
                <a:latin typeface="Tahoma" panose="020B0604030504040204" pitchFamily="34" charset="0"/>
                <a:ea typeface="Tahoma" panose="020B0604030504040204" pitchFamily="34" charset="0"/>
                <a:cs typeface="Tahoma" panose="020B0604030504040204" pitchFamily="34" charset="0"/>
              </a:rPr>
              <a:t>Post Graduation</a:t>
            </a:r>
          </a:p>
        </p:txBody>
      </p:sp>
      <p:sp>
        <p:nvSpPr>
          <p:cNvPr id="3" name="Subtitle 2">
            <a:extLst>
              <a:ext uri="{FF2B5EF4-FFF2-40B4-BE49-F238E27FC236}">
                <a16:creationId xmlns:a16="http://schemas.microsoft.com/office/drawing/2014/main" id="{F03E7ABB-5934-4180-BC63-496B16D22939}"/>
              </a:ext>
            </a:extLst>
          </p:cNvPr>
          <p:cNvSpPr>
            <a:spLocks noGrp="1"/>
          </p:cNvSpPr>
          <p:nvPr>
            <p:ph type="subTitle" idx="1"/>
          </p:nvPr>
        </p:nvSpPr>
        <p:spPr>
          <a:xfrm>
            <a:off x="784274" y="3796387"/>
            <a:ext cx="3566326" cy="1752600"/>
          </a:xfrm>
        </p:spPr>
        <p:txBody>
          <a:bodyPr/>
          <a:lstStyle/>
          <a:p>
            <a:r>
              <a:rPr lang="en-US" sz="2400">
                <a:latin typeface="Tahoma" panose="020B0604030504040204" pitchFamily="34" charset="0"/>
                <a:ea typeface="Tahoma" panose="020B0604030504040204" pitchFamily="34" charset="0"/>
                <a:cs typeface="Tahoma" panose="020B0604030504040204" pitchFamily="34" charset="0"/>
              </a:rPr>
              <a:t>National Credentials </a:t>
            </a:r>
          </a:p>
          <a:p>
            <a:endParaRPr lang="en-US" sz="2400">
              <a:latin typeface="Tahoma" panose="020B0604030504040204" pitchFamily="34" charset="0"/>
              <a:ea typeface="Tahoma" panose="020B0604030504040204" pitchFamily="34" charset="0"/>
              <a:cs typeface="Tahoma" panose="020B0604030504040204" pitchFamily="34" charset="0"/>
            </a:endParaRPr>
          </a:p>
          <a:p>
            <a:r>
              <a:rPr lang="en-US" sz="2400">
                <a:latin typeface="Tahoma" panose="020B0604030504040204" pitchFamily="34" charset="0"/>
                <a:ea typeface="Tahoma" panose="020B0604030504040204" pitchFamily="34" charset="0"/>
                <a:cs typeface="Tahoma" panose="020B0604030504040204" pitchFamily="34" charset="0"/>
              </a:rPr>
              <a:t>State Licensure</a:t>
            </a:r>
          </a:p>
        </p:txBody>
      </p:sp>
    </p:spTree>
    <p:extLst>
      <p:ext uri="{BB962C8B-B14F-4D97-AF65-F5344CB8AC3E}">
        <p14:creationId xmlns:p14="http://schemas.microsoft.com/office/powerpoint/2010/main" val="2017976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5E92"/>
                </a:solidFill>
                <a:latin typeface="Tahoma" panose="020B0604030504040204" pitchFamily="34" charset="0"/>
                <a:ea typeface="Tahoma" panose="020B0604030504040204" pitchFamily="34" charset="0"/>
                <a:cs typeface="Tahoma" panose="020B0604030504040204" pitchFamily="34" charset="0"/>
              </a:rPr>
              <a:t>Post Graduation Requirements</a:t>
            </a:r>
          </a:p>
        </p:txBody>
      </p:sp>
      <p:sp>
        <p:nvSpPr>
          <p:cNvPr id="3" name="Content Placeholder 2"/>
          <p:cNvSpPr>
            <a:spLocks noGrp="1"/>
          </p:cNvSpPr>
          <p:nvPr>
            <p:ph idx="1"/>
          </p:nvPr>
        </p:nvSpPr>
        <p:spPr/>
        <p:txBody>
          <a:bodyPr lIns="91440" tIns="45720" rIns="91440" bIns="45720" anchor="t"/>
          <a:lstStyle/>
          <a:p>
            <a:pPr>
              <a:buFont typeface="Wingdings"/>
              <a:buChar char="§"/>
            </a:pPr>
            <a:r>
              <a:rPr lang="en-US" sz="2800" dirty="0">
                <a:latin typeface="Tahoma" panose="020B0604030504040204" pitchFamily="34" charset="0"/>
                <a:ea typeface="Tahoma" panose="020B0604030504040204" pitchFamily="34" charset="0"/>
                <a:cs typeface="Tahoma" panose="020B0604030504040204" pitchFamily="34" charset="0"/>
              </a:rPr>
              <a:t>National Board of Respiratory Care </a:t>
            </a:r>
          </a:p>
          <a:p>
            <a:pPr lvl="1"/>
            <a:r>
              <a:rPr lang="en-US" sz="2400" dirty="0">
                <a:latin typeface="Tahoma" panose="020B0604030504040204" pitchFamily="34" charset="0"/>
                <a:ea typeface="Tahoma" panose="020B0604030504040204" pitchFamily="34" charset="0"/>
                <a:cs typeface="Tahoma" panose="020B0604030504040204" pitchFamily="34" charset="0"/>
              </a:rPr>
              <a:t>Credentialing Exams </a:t>
            </a:r>
          </a:p>
          <a:p>
            <a:pPr lvl="2"/>
            <a:r>
              <a:rPr lang="en-US" sz="2000" dirty="0">
                <a:latin typeface="Tahoma" panose="020B0604030504040204" pitchFamily="34" charset="0"/>
                <a:ea typeface="Tahoma" panose="020B0604030504040204" pitchFamily="34" charset="0"/>
                <a:cs typeface="Tahoma" panose="020B0604030504040204" pitchFamily="34" charset="0"/>
              </a:rPr>
              <a:t>The Respiratory </a:t>
            </a:r>
            <a:r>
              <a:rPr lang="en-US" sz="2000">
                <a:latin typeface="Tahoma" panose="020B0604030504040204" pitchFamily="34" charset="0"/>
                <a:ea typeface="Tahoma" panose="020B0604030504040204" pitchFamily="34" charset="0"/>
                <a:cs typeface="Tahoma" panose="020B0604030504040204" pitchFamily="34" charset="0"/>
              </a:rPr>
              <a:t>Therapy Examination</a:t>
            </a:r>
            <a:endParaRPr lang="en-US" sz="1600" dirty="0">
              <a:latin typeface="Tahoma" panose="020B0604030504040204" pitchFamily="34" charset="0"/>
              <a:ea typeface="Tahoma" panose="020B0604030504040204" pitchFamily="34" charset="0"/>
              <a:cs typeface="Tahoma" panose="020B0604030504040204" pitchFamily="34" charset="0"/>
            </a:endParaRPr>
          </a:p>
          <a:p>
            <a:pPr>
              <a:buFont typeface="Wingdings"/>
              <a:buChar char="§"/>
            </a:pPr>
            <a:r>
              <a:rPr lang="en-US" sz="2800" dirty="0">
                <a:latin typeface="Tahoma" panose="020B0604030504040204" pitchFamily="34" charset="0"/>
                <a:ea typeface="Tahoma" panose="020B0604030504040204" pitchFamily="34" charset="0"/>
                <a:cs typeface="Tahoma" panose="020B0604030504040204" pitchFamily="34" charset="0"/>
              </a:rPr>
              <a:t>Ohio Medical Board - State Licensure</a:t>
            </a:r>
          </a:p>
          <a:p>
            <a:pPr lvl="1"/>
            <a:r>
              <a:rPr lang="en-US" sz="2400" dirty="0">
                <a:latin typeface="Tahoma" panose="020B0604030504040204" pitchFamily="34" charset="0"/>
                <a:ea typeface="Tahoma" panose="020B0604030504040204" pitchFamily="34" charset="0"/>
                <a:cs typeface="Tahoma" panose="020B0604030504040204" pitchFamily="34" charset="0"/>
              </a:rPr>
              <a:t>RRT credential is required to practice in the state of Ohio</a:t>
            </a:r>
          </a:p>
          <a:p>
            <a:pPr lvl="1"/>
            <a:r>
              <a:rPr lang="en-US" sz="2400" dirty="0">
                <a:latin typeface="Tahoma" panose="020B0604030504040204" pitchFamily="34" charset="0"/>
                <a:ea typeface="Tahoma" panose="020B0604030504040204" pitchFamily="34" charset="0"/>
                <a:cs typeface="Tahoma" panose="020B0604030504040204" pitchFamily="34" charset="0"/>
              </a:rPr>
              <a:t>Application fee (~$75)</a:t>
            </a:r>
          </a:p>
          <a:p>
            <a:pPr lvl="1"/>
            <a:r>
              <a:rPr lang="en-US" sz="2400" dirty="0">
                <a:latin typeface="Tahoma" panose="020B0604030504040204" pitchFamily="34" charset="0"/>
                <a:ea typeface="Tahoma" panose="020B0604030504040204" pitchFamily="34" charset="0"/>
                <a:cs typeface="Tahoma" panose="020B0604030504040204" pitchFamily="34" charset="0"/>
              </a:rPr>
              <a:t>Background check (~$70)</a:t>
            </a:r>
          </a:p>
          <a:p>
            <a:pPr marL="457200" lvl="1" indent="0">
              <a:buNone/>
            </a:pP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*these costs are subject to change without notice</a:t>
            </a:r>
          </a:p>
          <a:p>
            <a:pPr lvl="1">
              <a:buFont typeface="Arial" panose="020B0604020202020204" pitchFamily="34" charset="0"/>
              <a:buChar char="•"/>
            </a:pPr>
            <a:endParaRPr lang="en-US" dirty="0">
              <a:cs typeface="Calibri"/>
            </a:endParaRPr>
          </a:p>
          <a:p>
            <a:pPr>
              <a:buFont typeface="Wingdings" panose="020B0604020202020204" pitchFamily="34" charset="0"/>
              <a:buChar char="§"/>
            </a:pPr>
            <a:endParaRPr lang="en-US" dirty="0">
              <a:cs typeface="Calibri"/>
            </a:endParaRPr>
          </a:p>
        </p:txBody>
      </p:sp>
    </p:spTree>
    <p:extLst>
      <p:ext uri="{BB962C8B-B14F-4D97-AF65-F5344CB8AC3E}">
        <p14:creationId xmlns:p14="http://schemas.microsoft.com/office/powerpoint/2010/main" val="274326295"/>
      </p:ext>
    </p:extLst>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14400" y="942759"/>
            <a:ext cx="2553286" cy="673488"/>
          </a:xfrm>
        </p:spPr>
        <p:txBody>
          <a:bodyPr lIns="91440" tIns="45720" rIns="91440" bIns="45720" anchor="t"/>
          <a:lstStyle/>
          <a:p>
            <a:pPr marL="0" indent="0">
              <a:buNone/>
            </a:pPr>
            <a:r>
              <a:rPr lang="en-US" sz="2800">
                <a:solidFill>
                  <a:srgbClr val="005E92"/>
                </a:solidFill>
                <a:latin typeface="Tahoma" panose="020B0604030504040204" pitchFamily="34" charset="0"/>
                <a:ea typeface="Tahoma" panose="020B0604030504040204" pitchFamily="34" charset="0"/>
                <a:cs typeface="Tahoma" panose="020B0604030504040204" pitchFamily="34" charset="0"/>
              </a:rPr>
              <a:t>Apply Today! </a:t>
            </a:r>
          </a:p>
          <a:p>
            <a:pPr marL="0" indent="0">
              <a:buNone/>
            </a:pPr>
            <a:endParaRPr lang="en-US">
              <a:solidFill>
                <a:srgbClr val="005E92"/>
              </a:solidFill>
            </a:endParaRPr>
          </a:p>
          <a:p>
            <a:pPr marL="0" indent="0">
              <a:buNone/>
            </a:pPr>
            <a:endParaRPr lang="en-US">
              <a:solidFill>
                <a:srgbClr val="005E92"/>
              </a:solidFill>
            </a:endParaRPr>
          </a:p>
        </p:txBody>
      </p:sp>
      <p:sp>
        <p:nvSpPr>
          <p:cNvPr id="3" name="Title 1">
            <a:extLst>
              <a:ext uri="{FF2B5EF4-FFF2-40B4-BE49-F238E27FC236}">
                <a16:creationId xmlns:a16="http://schemas.microsoft.com/office/drawing/2014/main" id="{94EBF257-E22B-1FA7-2F43-0864F878810A}"/>
              </a:ext>
            </a:extLst>
          </p:cNvPr>
          <p:cNvSpPr txBox="1">
            <a:spLocks/>
          </p:cNvSpPr>
          <p:nvPr/>
        </p:nvSpPr>
        <p:spPr>
          <a:xfrm>
            <a:off x="210940" y="4073455"/>
            <a:ext cx="8229600"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tx2"/>
                </a:solidFill>
                <a:latin typeface="Tahoma" panose="020B0604030504040204" pitchFamily="34" charset="0"/>
                <a:ea typeface="Tahoma" panose="020B0604030504040204" pitchFamily="34" charset="0"/>
                <a:cs typeface="Tahoma" panose="020B0604030504040204" pitchFamily="34" charset="0"/>
              </a:rPr>
              <a:t>Remember… </a:t>
            </a:r>
          </a:p>
        </p:txBody>
      </p:sp>
      <p:sp>
        <p:nvSpPr>
          <p:cNvPr id="4" name="Content Placeholder 5">
            <a:extLst>
              <a:ext uri="{FF2B5EF4-FFF2-40B4-BE49-F238E27FC236}">
                <a16:creationId xmlns:a16="http://schemas.microsoft.com/office/drawing/2014/main" id="{60DE3889-614C-E20B-FB78-F3D81E70ACF4}"/>
              </a:ext>
            </a:extLst>
          </p:cNvPr>
          <p:cNvSpPr txBox="1">
            <a:spLocks/>
          </p:cNvSpPr>
          <p:nvPr/>
        </p:nvSpPr>
        <p:spPr>
          <a:xfrm>
            <a:off x="516987" y="4789298"/>
            <a:ext cx="8229600" cy="1413217"/>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a:solidFill>
                  <a:srgbClr val="005E92"/>
                </a:solidFill>
                <a:latin typeface="Tahoma"/>
                <a:ea typeface="Tahoma"/>
                <a:cs typeface="Tahoma"/>
              </a:rPr>
              <a:t>Full-time track Deadline March 31</a:t>
            </a:r>
            <a:r>
              <a:rPr lang="en-US" sz="2400" b="1" baseline="30000">
                <a:solidFill>
                  <a:srgbClr val="005E92"/>
                </a:solidFill>
                <a:latin typeface="Tahoma"/>
                <a:ea typeface="Tahoma"/>
                <a:cs typeface="Tahoma"/>
              </a:rPr>
              <a:t>st</a:t>
            </a:r>
            <a:r>
              <a:rPr lang="en-US" sz="2400" b="1">
                <a:solidFill>
                  <a:srgbClr val="005E92"/>
                </a:solidFill>
                <a:latin typeface="Tahoma"/>
                <a:ea typeface="Tahoma"/>
                <a:cs typeface="Tahoma"/>
              </a:rPr>
              <a:t> </a:t>
            </a:r>
          </a:p>
          <a:p>
            <a:pPr marL="0" indent="0">
              <a:buNone/>
            </a:pPr>
            <a:r>
              <a:rPr lang="en-US" sz="2400" b="1">
                <a:solidFill>
                  <a:srgbClr val="005E92"/>
                </a:solidFill>
                <a:latin typeface="Tahoma"/>
                <a:ea typeface="Tahoma"/>
                <a:cs typeface="Tahoma"/>
              </a:rPr>
              <a:t>Part-time track Deadline June 30</a:t>
            </a:r>
            <a:r>
              <a:rPr lang="en-US" sz="2400" b="1" baseline="30000">
                <a:solidFill>
                  <a:srgbClr val="005E92"/>
                </a:solidFill>
                <a:latin typeface="Tahoma"/>
                <a:ea typeface="Tahoma"/>
                <a:cs typeface="Tahoma"/>
              </a:rPr>
              <a:t>th</a:t>
            </a:r>
            <a:endParaRPr lang="en-US" sz="2400" b="1">
              <a:solidFill>
                <a:srgbClr val="005E92"/>
              </a:solidFill>
              <a:latin typeface="Tahoma"/>
              <a:ea typeface="Tahoma"/>
              <a:cs typeface="Tahoma"/>
            </a:endParaRPr>
          </a:p>
          <a:p>
            <a:pPr marL="0" indent="0">
              <a:buNone/>
            </a:pPr>
            <a:r>
              <a:rPr lang="en-US" sz="2000" b="1" i="1">
                <a:solidFill>
                  <a:srgbClr val="FF0000"/>
                </a:solidFill>
                <a:latin typeface="Tahoma"/>
                <a:ea typeface="Tahoma"/>
                <a:cs typeface="Tahoma"/>
              </a:rPr>
              <a:t>Application Deadlines cannot be extended for any reason</a:t>
            </a:r>
            <a:endParaRPr lang="en-US" sz="2000" i="1">
              <a:solidFill>
                <a:srgbClr val="FF0000"/>
              </a:solidFill>
              <a:latin typeface="Tahoma"/>
              <a:ea typeface="Tahoma"/>
              <a:cs typeface="Tahoma"/>
            </a:endParaRPr>
          </a:p>
          <a:p>
            <a:pPr marL="0" indent="0">
              <a:buFont typeface="Arial"/>
              <a:buNone/>
            </a:pPr>
            <a:endParaRPr lang="en-US">
              <a:solidFill>
                <a:srgbClr val="FF0000"/>
              </a:solidFill>
            </a:endParaRPr>
          </a:p>
        </p:txBody>
      </p:sp>
      <p:pic>
        <p:nvPicPr>
          <p:cNvPr id="8" name="Picture 7" descr="A qr code on a blue background&#10;&#10;AI-generated content may be incorrect.">
            <a:extLst>
              <a:ext uri="{FF2B5EF4-FFF2-40B4-BE49-F238E27FC236}">
                <a16:creationId xmlns:a16="http://schemas.microsoft.com/office/drawing/2014/main" id="{9CA4722C-CF2A-ACFE-FFA6-AC48627E49E3}"/>
              </a:ext>
            </a:extLst>
          </p:cNvPr>
          <p:cNvPicPr>
            <a:picLocks noChangeAspect="1"/>
          </p:cNvPicPr>
          <p:nvPr/>
        </p:nvPicPr>
        <p:blipFill>
          <a:blip r:embed="rId3"/>
          <a:stretch>
            <a:fillRect/>
          </a:stretch>
        </p:blipFill>
        <p:spPr>
          <a:xfrm>
            <a:off x="923002" y="1567689"/>
            <a:ext cx="2433711" cy="2433711"/>
          </a:xfrm>
          <a:prstGeom prst="rect">
            <a:avLst/>
          </a:prstGeom>
        </p:spPr>
      </p:pic>
      <p:sp>
        <p:nvSpPr>
          <p:cNvPr id="9" name="Content Placeholder 5">
            <a:extLst>
              <a:ext uri="{FF2B5EF4-FFF2-40B4-BE49-F238E27FC236}">
                <a16:creationId xmlns:a16="http://schemas.microsoft.com/office/drawing/2014/main" id="{23C67BB9-CB76-CFEB-E96E-9837D64AEE1A}"/>
              </a:ext>
            </a:extLst>
          </p:cNvPr>
          <p:cNvSpPr txBox="1">
            <a:spLocks/>
          </p:cNvSpPr>
          <p:nvPr/>
        </p:nvSpPr>
        <p:spPr>
          <a:xfrm>
            <a:off x="4572000" y="1048273"/>
            <a:ext cx="4157610" cy="673488"/>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a:solidFill>
                  <a:srgbClr val="005E92"/>
                </a:solidFill>
                <a:latin typeface="Tahoma" panose="020B0604030504040204" pitchFamily="34" charset="0"/>
                <a:ea typeface="Tahoma" panose="020B0604030504040204" pitchFamily="34" charset="0"/>
                <a:cs typeface="Tahoma" panose="020B0604030504040204" pitchFamily="34" charset="0"/>
              </a:rPr>
              <a:t>Take the Information Session Quiz Now!</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2800">
              <a:latin typeface="Tahoma" panose="020B0604030504040204" pitchFamily="34" charset="0"/>
              <a:ea typeface="Tahoma" panose="020B0604030504040204" pitchFamily="34" charset="0"/>
              <a:cs typeface="Tahoma" panose="020B0604030504040204" pitchFamily="34" charset="0"/>
            </a:endParaRPr>
          </a:p>
          <a:p>
            <a:pPr marL="0" indent="0">
              <a:buFont typeface="Arial"/>
              <a:buNone/>
            </a:pPr>
            <a:endParaRPr lang="en-US">
              <a:solidFill>
                <a:srgbClr val="FF0000"/>
              </a:solidFill>
            </a:endParaRPr>
          </a:p>
          <a:p>
            <a:pPr marL="0" indent="0">
              <a:buFont typeface="Arial"/>
              <a:buNone/>
            </a:pPr>
            <a:endParaRPr lang="en-US">
              <a:solidFill>
                <a:srgbClr val="FF0000"/>
              </a:solidFill>
            </a:endParaRPr>
          </a:p>
        </p:txBody>
      </p:sp>
      <p:pic>
        <p:nvPicPr>
          <p:cNvPr id="12" name="Drawing 1">
            <a:extLst>
              <a:ext uri="{FF2B5EF4-FFF2-40B4-BE49-F238E27FC236}">
                <a16:creationId xmlns:a16="http://schemas.microsoft.com/office/drawing/2014/main" id="{540D9269-AFA2-FECD-93A5-46940C0574C7}"/>
              </a:ext>
            </a:extLst>
          </p:cNvPr>
          <p:cNvPicPr>
            <a:picLocks noChangeAspect="1"/>
          </p:cNvPicPr>
          <p:nvPr/>
        </p:nvPicPr>
        <p:blipFill>
          <a:blip r:embed="rId4"/>
          <a:stretch>
            <a:fillRect/>
          </a:stretch>
        </p:blipFill>
        <p:spPr>
          <a:xfrm>
            <a:off x="5433949" y="2009243"/>
            <a:ext cx="2433711" cy="2433711"/>
          </a:xfrm>
          <a:prstGeom prst="rect">
            <a:avLst/>
          </a:prstGeom>
        </p:spPr>
      </p:pic>
      <p:sp>
        <p:nvSpPr>
          <p:cNvPr id="15" name="Title 1">
            <a:extLst>
              <a:ext uri="{FF2B5EF4-FFF2-40B4-BE49-F238E27FC236}">
                <a16:creationId xmlns:a16="http://schemas.microsoft.com/office/drawing/2014/main" id="{48C733E4-B6DB-F648-9DA0-97D8AEC35C39}"/>
              </a:ext>
            </a:extLst>
          </p:cNvPr>
          <p:cNvSpPr txBox="1">
            <a:spLocks/>
          </p:cNvSpPr>
          <p:nvPr/>
        </p:nvSpPr>
        <p:spPr>
          <a:xfrm>
            <a:off x="0" y="216848"/>
            <a:ext cx="8229600" cy="9906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a:solidFill>
                  <a:schemeClr val="tx2"/>
                </a:solidFill>
                <a:latin typeface="Tahoma" panose="020B0604030504040204" pitchFamily="34" charset="0"/>
                <a:ea typeface="Tahoma" panose="020B0604030504040204" pitchFamily="34" charset="0"/>
                <a:cs typeface="Tahoma" panose="020B0604030504040204" pitchFamily="34" charset="0"/>
              </a:rPr>
              <a:t>Next Steps</a:t>
            </a:r>
          </a:p>
        </p:txBody>
      </p:sp>
    </p:spTree>
    <p:extLst>
      <p:ext uri="{BB962C8B-B14F-4D97-AF65-F5344CB8AC3E}">
        <p14:creationId xmlns:p14="http://schemas.microsoft.com/office/powerpoint/2010/main" val="1069398523"/>
      </p:ext>
    </p:extLst>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ite coat holding a x-ray&#10;&#10;AI-generated content may be incorrect.">
            <a:extLst>
              <a:ext uri="{FF2B5EF4-FFF2-40B4-BE49-F238E27FC236}">
                <a16:creationId xmlns:a16="http://schemas.microsoft.com/office/drawing/2014/main" id="{8234EB9D-FD0E-564B-F6DB-CDFFEF88EECE}"/>
              </a:ext>
            </a:extLst>
          </p:cNvPr>
          <p:cNvPicPr>
            <a:picLocks noChangeAspect="1"/>
          </p:cNvPicPr>
          <p:nvPr/>
        </p:nvPicPr>
        <p:blipFill>
          <a:blip r:embed="rId2"/>
          <a:stretch>
            <a:fillRect/>
          </a:stretch>
        </p:blipFill>
        <p:spPr>
          <a:xfrm>
            <a:off x="2227006" y="4001032"/>
            <a:ext cx="4291781" cy="2856968"/>
          </a:xfrm>
          <a:prstGeom prst="rect">
            <a:avLst/>
          </a:prstGeom>
        </p:spPr>
      </p:pic>
      <p:sp>
        <p:nvSpPr>
          <p:cNvPr id="2" name="Title 1"/>
          <p:cNvSpPr>
            <a:spLocks noGrp="1"/>
          </p:cNvSpPr>
          <p:nvPr>
            <p:ph type="title"/>
          </p:nvPr>
        </p:nvSpPr>
        <p:spPr>
          <a:xfrm>
            <a:off x="618565" y="309282"/>
            <a:ext cx="7835153" cy="658906"/>
          </a:xfrm>
        </p:spPr>
        <p:txBody>
          <a:bodyPr/>
          <a:lstStyle/>
          <a:p>
            <a:r>
              <a:rPr lang="en-US">
                <a:solidFill>
                  <a:schemeClr val="tx2"/>
                </a:solidFill>
                <a:latin typeface="Tahoma" panose="020B0604030504040204" pitchFamily="34" charset="0"/>
                <a:ea typeface="Tahoma" panose="020B0604030504040204" pitchFamily="34" charset="0"/>
                <a:cs typeface="Tahoma" panose="020B0604030504040204" pitchFamily="34" charset="0"/>
              </a:rPr>
              <a:t>Questions?</a:t>
            </a: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493059" y="1107141"/>
            <a:ext cx="8229600" cy="4876800"/>
          </a:xfrm>
        </p:spPr>
        <p:txBody>
          <a:bodyPr lIns="91440" tIns="45720" rIns="91440" bIns="45720" anchor="t"/>
          <a:lstStyle/>
          <a:p>
            <a:pPr marL="0" indent="0" algn="ctr">
              <a:buNone/>
            </a:pPr>
            <a:r>
              <a:rPr lang="en-US" sz="2400">
                <a:solidFill>
                  <a:srgbClr val="313332"/>
                </a:solidFill>
                <a:latin typeface="Tahoma" panose="020B0604030504040204" pitchFamily="34" charset="0"/>
                <a:ea typeface="Tahoma" panose="020B0604030504040204" pitchFamily="34" charset="0"/>
                <a:cs typeface="Tahoma" panose="020B0604030504040204" pitchFamily="34" charset="0"/>
              </a:rPr>
              <a:t>Thank you for your interest in the </a:t>
            </a:r>
          </a:p>
          <a:p>
            <a:pPr marL="0" indent="0" algn="ctr">
              <a:buNone/>
            </a:pPr>
            <a:r>
              <a:rPr lang="en-US" sz="2400">
                <a:solidFill>
                  <a:srgbClr val="313332"/>
                </a:solidFill>
                <a:latin typeface="Tahoma" panose="020B0604030504040204" pitchFamily="34" charset="0"/>
                <a:ea typeface="Tahoma" panose="020B0604030504040204" pitchFamily="34" charset="0"/>
                <a:cs typeface="Tahoma" panose="020B0604030504040204" pitchFamily="34" charset="0"/>
              </a:rPr>
              <a:t>Respiratory Care Program.</a:t>
            </a:r>
          </a:p>
          <a:p>
            <a:pPr marL="0" indent="0" algn="ctr">
              <a:buNone/>
            </a:pPr>
            <a:r>
              <a:rPr lang="en-US" sz="2000">
                <a:solidFill>
                  <a:srgbClr val="313332"/>
                </a:solidFill>
                <a:latin typeface="Tahoma" panose="020B0604030504040204" pitchFamily="34" charset="0"/>
                <a:ea typeface="Tahoma" panose="020B0604030504040204" pitchFamily="34" charset="0"/>
                <a:cs typeface="Tahoma" panose="020B0604030504040204" pitchFamily="34" charset="0"/>
              </a:rPr>
              <a:t>We look forward to reviewing your application!</a:t>
            </a:r>
          </a:p>
          <a:p>
            <a:pPr algn="ctr"/>
            <a:endParaRPr lang="en-US" sz="2400">
              <a:solidFill>
                <a:srgbClr val="313332"/>
              </a:solidFill>
              <a:latin typeface="Georgia" panose="02040502050405020303" pitchFamily="18" charset="0"/>
            </a:endParaRPr>
          </a:p>
          <a:p>
            <a:pPr marL="0" indent="0" algn="ctr">
              <a:buNone/>
            </a:pPr>
            <a:r>
              <a:rPr lang="en-US" sz="2400">
                <a:solidFill>
                  <a:srgbClr val="FF0000"/>
                </a:solidFill>
                <a:latin typeface="Tahoma" panose="020B0604030504040204" pitchFamily="34" charset="0"/>
                <a:ea typeface="Tahoma" panose="020B0604030504040204" pitchFamily="34" charset="0"/>
                <a:cs typeface="Tahoma" panose="020B0604030504040204" pitchFamily="34" charset="0"/>
                <a:hlinkClick r:id="rId3"/>
              </a:rPr>
              <a:t>Frequently Asked Questions</a:t>
            </a:r>
            <a:endParaRPr lang="en-US" sz="24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400">
              <a:solidFill>
                <a:srgbClr val="313332"/>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1600">
                <a:latin typeface="Tahoma" panose="020B0604030504040204" pitchFamily="34" charset="0"/>
                <a:ea typeface="Tahoma" panose="020B0604030504040204" pitchFamily="34" charset="0"/>
                <a:cs typeface="Tahoma" panose="020B0604030504040204" pitchFamily="34" charset="0"/>
              </a:rPr>
              <a:t>For general program application questions, please contact</a:t>
            </a:r>
            <a:r>
              <a:rPr lang="en-US" sz="1600">
                <a:solidFill>
                  <a:srgbClr val="313332"/>
                </a:solidFill>
                <a:latin typeface="Tahoma" panose="020B0604030504040204" pitchFamily="34" charset="0"/>
                <a:ea typeface="Tahoma" panose="020B0604030504040204" pitchFamily="34" charset="0"/>
                <a:cs typeface="Tahoma" panose="020B0604030504040204" pitchFamily="34" charset="0"/>
              </a:rPr>
              <a:t> </a:t>
            </a:r>
            <a:r>
              <a:rPr lang="en-US" sz="1600">
                <a:solidFill>
                  <a:srgbClr val="FF0000"/>
                </a:solidFill>
                <a:latin typeface="Tahoma" panose="020B0604030504040204" pitchFamily="34" charset="0"/>
                <a:ea typeface="Tahoma" panose="020B0604030504040204" pitchFamily="34" charset="0"/>
                <a:cs typeface="Tahoma" panose="020B0604030504040204" pitchFamily="34" charset="0"/>
                <a:hlinkClick r:id="rId4"/>
              </a:rPr>
              <a:t>respiratory@cscc.edu</a:t>
            </a:r>
            <a:r>
              <a:rPr lang="en-US" sz="1600">
                <a:solidFill>
                  <a:srgbClr val="FF0000"/>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en-US" sz="1600">
                <a:latin typeface="Tahoma" panose="020B0604030504040204" pitchFamily="34" charset="0"/>
                <a:ea typeface="Tahoma" panose="020B0604030504040204" pitchFamily="34" charset="0"/>
                <a:cs typeface="Tahoma" panose="020B0604030504040204" pitchFamily="34" charset="0"/>
              </a:rPr>
              <a:t>For advising questions, please contact</a:t>
            </a:r>
            <a:r>
              <a:rPr lang="en-US" sz="160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600">
                <a:solidFill>
                  <a:srgbClr val="FF0000"/>
                </a:solidFill>
                <a:latin typeface="Tahoma" panose="020B0604030504040204" pitchFamily="34" charset="0"/>
                <a:ea typeface="Tahoma" panose="020B0604030504040204" pitchFamily="34" charset="0"/>
                <a:cs typeface="Tahoma" panose="020B0604030504040204" pitchFamily="34" charset="0"/>
                <a:hlinkClick r:id="rId5"/>
              </a:rPr>
              <a:t>hhsadvising@cscc.edu</a:t>
            </a:r>
            <a:endParaRPr lang="en-US" sz="160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1600">
              <a:solidFill>
                <a:srgbClr val="FF0000"/>
              </a:solidFill>
              <a:latin typeface="Georgia" panose="02040502050405020303" pitchFamily="18" charset="0"/>
            </a:endParaRPr>
          </a:p>
          <a:p>
            <a:pPr marL="0" indent="0" algn="ctr">
              <a:buNone/>
            </a:pPr>
            <a:endParaRPr lang="en-US" sz="1600">
              <a:solidFill>
                <a:srgbClr val="FF0000"/>
              </a:solidFill>
              <a:latin typeface="Georgia"/>
            </a:endParaRPr>
          </a:p>
          <a:p>
            <a:pPr marL="0" indent="0">
              <a:buNone/>
            </a:pPr>
            <a:endParaRPr lang="en-US">
              <a:cs typeface="Calibri"/>
            </a:endParaRPr>
          </a:p>
        </p:txBody>
      </p:sp>
      <p:cxnSp>
        <p:nvCxnSpPr>
          <p:cNvPr id="4" name="Straight Arrow Connector 3">
            <a:extLst>
              <a:ext uri="{FF2B5EF4-FFF2-40B4-BE49-F238E27FC236}">
                <a16:creationId xmlns:a16="http://schemas.microsoft.com/office/drawing/2014/main" id="{1DAC2180-F315-46EF-80F0-8292F76930E9}"/>
              </a:ext>
            </a:extLst>
          </p:cNvPr>
          <p:cNvCxnSpPr/>
          <p:nvPr/>
        </p:nvCxnSpPr>
        <p:spPr>
          <a:xfrm>
            <a:off x="726141" y="2407023"/>
            <a:ext cx="7628964" cy="26895"/>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619277"/>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9F53-ED3C-2BA4-D0DD-A869E0D22AB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F4216-D8F3-0687-D84A-B75D5A48D5C2}"/>
              </a:ext>
            </a:extLst>
          </p:cNvPr>
          <p:cNvSpPr>
            <a:spLocks noGrp="1"/>
          </p:cNvSpPr>
          <p:nvPr>
            <p:ph idx="1"/>
          </p:nvPr>
        </p:nvSpPr>
        <p:spPr>
          <a:xfrm>
            <a:off x="457201" y="1208757"/>
            <a:ext cx="8155622" cy="3624199"/>
          </a:xfrm>
        </p:spPr>
        <p:txBody>
          <a:bodyPr/>
          <a:lstStyle/>
          <a:p>
            <a:pPr marL="0" indent="0">
              <a:buNone/>
            </a:pPr>
            <a:r>
              <a:rPr lang="en-US" sz="2400">
                <a:latin typeface="Tahoma" panose="020B0604030504040204" pitchFamily="34" charset="0"/>
                <a:ea typeface="Tahoma" panose="020B0604030504040204" pitchFamily="34" charset="0"/>
                <a:cs typeface="Tahoma" panose="020B0604030504040204" pitchFamily="34" charset="0"/>
              </a:rPr>
              <a:t>Registered Respiratory Therapists (RRTs) do not work under nurses; rather, they are integral members of a collaborative healthcare team. RRTs bring specialized cardiopulmonary expertise that directly contributes to positive patient outcomes, and in many cases, their recommendations can mean the difference between life and death.</a:t>
            </a:r>
            <a:endParaRPr lang="en-US" sz="2800">
              <a:latin typeface="Tahoma" panose="020B0604030504040204" pitchFamily="34" charset="0"/>
              <a:ea typeface="Tahoma" panose="020B0604030504040204" pitchFamily="34" charset="0"/>
              <a:cs typeface="Tahoma" panose="020B0604030504040204" pitchFamily="34" charset="0"/>
            </a:endParaRPr>
          </a:p>
        </p:txBody>
      </p:sp>
      <p:sp>
        <p:nvSpPr>
          <p:cNvPr id="3" name="Title 2">
            <a:extLst>
              <a:ext uri="{FF2B5EF4-FFF2-40B4-BE49-F238E27FC236}">
                <a16:creationId xmlns:a16="http://schemas.microsoft.com/office/drawing/2014/main" id="{65674846-102A-866A-3C69-1367405CC09A}"/>
              </a:ext>
            </a:extLst>
          </p:cNvPr>
          <p:cNvSpPr>
            <a:spLocks noGrp="1"/>
          </p:cNvSpPr>
          <p:nvPr>
            <p:ph type="title"/>
          </p:nvPr>
        </p:nvSpPr>
        <p:spPr>
          <a:xfrm>
            <a:off x="457201" y="384896"/>
            <a:ext cx="8503919" cy="1498643"/>
          </a:xfrm>
        </p:spPr>
        <p:txBody>
          <a:bodyPr lIns="91440" tIns="45720" rIns="91440" bIns="45720" anchor="t"/>
          <a:lstStyle/>
          <a:p>
            <a:r>
              <a:rPr lang="en-US" sz="3400">
                <a:latin typeface="Tahoma"/>
                <a:ea typeface="Tahoma"/>
                <a:cs typeface="Tahoma"/>
              </a:rPr>
              <a:t>RRTs are Members of the Healthcare Team</a:t>
            </a:r>
          </a:p>
        </p:txBody>
      </p:sp>
      <p:pic>
        <p:nvPicPr>
          <p:cNvPr id="4" name="Picture 2" descr="Image result for Grey's anatomy">
            <a:extLst>
              <a:ext uri="{FF2B5EF4-FFF2-40B4-BE49-F238E27FC236}">
                <a16:creationId xmlns:a16="http://schemas.microsoft.com/office/drawing/2014/main" id="{89FD77EA-F2CD-2755-07D6-1518A2661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425" y="3718500"/>
            <a:ext cx="3388946" cy="251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9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84DA-609C-B81C-736C-F2266E433866}"/>
            </a:ext>
          </a:extLst>
        </p:cNvPr>
        <p:cNvGrpSpPr/>
        <p:nvPr/>
      </p:nvGrpSpPr>
      <p:grpSpPr>
        <a:xfrm>
          <a:off x="0" y="0"/>
          <a:ext cx="0" cy="0"/>
          <a:chOff x="0" y="0"/>
          <a:chExt cx="0" cy="0"/>
        </a:xfrm>
      </p:grpSpPr>
      <p:pic>
        <p:nvPicPr>
          <p:cNvPr id="5" name="Picture 2" descr="Image result for breathing treatment">
            <a:extLst>
              <a:ext uri="{FF2B5EF4-FFF2-40B4-BE49-F238E27FC236}">
                <a16:creationId xmlns:a16="http://schemas.microsoft.com/office/drawing/2014/main" id="{36D9DA58-985D-8A4A-110E-4DB0F6486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488" y="1615381"/>
            <a:ext cx="2048882" cy="13659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F5B1CE-7D69-98F4-994A-CF202E23418F}"/>
              </a:ext>
            </a:extLst>
          </p:cNvPr>
          <p:cNvSpPr>
            <a:spLocks noGrp="1"/>
          </p:cNvSpPr>
          <p:nvPr>
            <p:ph type="title"/>
          </p:nvPr>
        </p:nvSpPr>
        <p:spPr>
          <a:xfrm>
            <a:off x="121920" y="301375"/>
            <a:ext cx="8710942" cy="1143000"/>
          </a:xfrm>
        </p:spPr>
        <p:txBody>
          <a:bodyPr/>
          <a:lstStyle/>
          <a:p>
            <a:r>
              <a:rPr lang="en-US" sz="3200">
                <a:solidFill>
                  <a:srgbClr val="005E92"/>
                </a:solidFill>
                <a:latin typeface="Tahoma" panose="020B0604030504040204" pitchFamily="34" charset="0"/>
                <a:ea typeface="Tahoma" panose="020B0604030504040204" pitchFamily="34" charset="0"/>
                <a:cs typeface="Tahoma" panose="020B0604030504040204" pitchFamily="34" charset="0"/>
              </a:rPr>
              <a:t>Where do RTs practice?</a:t>
            </a:r>
            <a:br>
              <a:rPr lang="en-US" sz="3200">
                <a:solidFill>
                  <a:srgbClr val="005E92"/>
                </a:solidFill>
                <a:latin typeface="Tahoma" panose="020B0604030504040204" pitchFamily="34" charset="0"/>
                <a:ea typeface="Tahoma" panose="020B0604030504040204" pitchFamily="34" charset="0"/>
                <a:cs typeface="Tahoma" panose="020B0604030504040204" pitchFamily="34" charset="0"/>
              </a:rPr>
            </a:br>
            <a:r>
              <a:rPr lang="en-US" sz="3200">
                <a:solidFill>
                  <a:srgbClr val="005E92"/>
                </a:solidFill>
                <a:latin typeface="Tahoma" panose="020B0604030504040204" pitchFamily="34" charset="0"/>
                <a:ea typeface="Tahoma" panose="020B0604030504040204" pitchFamily="34" charset="0"/>
                <a:cs typeface="Tahoma" panose="020B0604030504040204" pitchFamily="34" charset="0"/>
              </a:rPr>
              <a:t>Primarily in Acute Care Settings</a:t>
            </a:r>
            <a:br>
              <a:rPr lang="en-US">
                <a:solidFill>
                  <a:srgbClr val="005E92"/>
                </a:solidFill>
                <a:latin typeface="Georgia" panose="02040502050405020303" pitchFamily="18" charset="0"/>
              </a:rPr>
            </a:br>
            <a:endParaRPr lang="en-US" sz="1400">
              <a:solidFill>
                <a:srgbClr val="005E92"/>
              </a:solidFill>
              <a:latin typeface="Georgia" panose="02040502050405020303" pitchFamily="18" charset="0"/>
            </a:endParaRPr>
          </a:p>
        </p:txBody>
      </p:sp>
      <p:sp>
        <p:nvSpPr>
          <p:cNvPr id="20" name="Title 1">
            <a:extLst>
              <a:ext uri="{FF2B5EF4-FFF2-40B4-BE49-F238E27FC236}">
                <a16:creationId xmlns:a16="http://schemas.microsoft.com/office/drawing/2014/main" id="{44BC8096-D7E1-B161-EB83-A58CBE09AFD5}"/>
              </a:ext>
            </a:extLst>
          </p:cNvPr>
          <p:cNvSpPr txBox="1">
            <a:spLocks/>
          </p:cNvSpPr>
          <p:nvPr/>
        </p:nvSpPr>
        <p:spPr>
          <a:xfrm>
            <a:off x="121920" y="3268227"/>
            <a:ext cx="3034475"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Trach Patients</a:t>
            </a:r>
            <a:br>
              <a:rPr lang="en-US">
                <a:solidFill>
                  <a:srgbClr val="005E92"/>
                </a:solidFill>
                <a:latin typeface="Georgia" panose="02040502050405020303" pitchFamily="18" charset="0"/>
              </a:rPr>
            </a:br>
            <a:endParaRPr lang="en-US" sz="1400">
              <a:solidFill>
                <a:srgbClr val="005E92"/>
              </a:solidFill>
              <a:latin typeface="Georgia" panose="02040502050405020303" pitchFamily="18" charset="0"/>
            </a:endParaRPr>
          </a:p>
        </p:txBody>
      </p:sp>
      <p:sp>
        <p:nvSpPr>
          <p:cNvPr id="21" name="Title 1">
            <a:extLst>
              <a:ext uri="{FF2B5EF4-FFF2-40B4-BE49-F238E27FC236}">
                <a16:creationId xmlns:a16="http://schemas.microsoft.com/office/drawing/2014/main" id="{3B372D33-5056-4F22-6B31-3F848B645B5F}"/>
              </a:ext>
            </a:extLst>
          </p:cNvPr>
          <p:cNvSpPr txBox="1">
            <a:spLocks/>
          </p:cNvSpPr>
          <p:nvPr/>
        </p:nvSpPr>
        <p:spPr>
          <a:xfrm>
            <a:off x="3156395" y="3072654"/>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Administer Breathing Treatments</a:t>
            </a:r>
            <a:endParaRPr lang="en-US" sz="1400">
              <a:solidFill>
                <a:srgbClr val="005E92"/>
              </a:solidFill>
              <a:latin typeface="Georgia" panose="02040502050405020303" pitchFamily="18" charset="0"/>
            </a:endParaRPr>
          </a:p>
        </p:txBody>
      </p:sp>
      <p:sp>
        <p:nvSpPr>
          <p:cNvPr id="22" name="Title 1">
            <a:extLst>
              <a:ext uri="{FF2B5EF4-FFF2-40B4-BE49-F238E27FC236}">
                <a16:creationId xmlns:a16="http://schemas.microsoft.com/office/drawing/2014/main" id="{438792C8-1940-62A6-91CE-8F095223D897}"/>
              </a:ext>
            </a:extLst>
          </p:cNvPr>
          <p:cNvSpPr txBox="1">
            <a:spLocks/>
          </p:cNvSpPr>
          <p:nvPr/>
        </p:nvSpPr>
        <p:spPr>
          <a:xfrm>
            <a:off x="-261900" y="5744173"/>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ICU - Managing Life Support - Ventilators</a:t>
            </a:r>
            <a:endParaRPr lang="en-US" sz="1400">
              <a:solidFill>
                <a:srgbClr val="005E92"/>
              </a:solidFill>
              <a:latin typeface="Georgia" panose="02040502050405020303" pitchFamily="18" charset="0"/>
            </a:endParaRPr>
          </a:p>
        </p:txBody>
      </p:sp>
      <p:sp>
        <p:nvSpPr>
          <p:cNvPr id="25" name="Title 1">
            <a:extLst>
              <a:ext uri="{FF2B5EF4-FFF2-40B4-BE49-F238E27FC236}">
                <a16:creationId xmlns:a16="http://schemas.microsoft.com/office/drawing/2014/main" id="{82565BB9-3FBD-5A96-C9AA-7C64B560800B}"/>
              </a:ext>
            </a:extLst>
          </p:cNvPr>
          <p:cNvSpPr txBox="1">
            <a:spLocks/>
          </p:cNvSpPr>
          <p:nvPr/>
        </p:nvSpPr>
        <p:spPr>
          <a:xfrm>
            <a:off x="6111260" y="2997549"/>
            <a:ext cx="3032888" cy="334243"/>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a:solidFill>
                  <a:srgbClr val="005E92"/>
                </a:solidFill>
                <a:latin typeface="Tahoma"/>
                <a:ea typeface="Tahoma"/>
                <a:cs typeface="Tahoma"/>
              </a:rPr>
              <a:t>Emergency Departments</a:t>
            </a:r>
            <a:r>
              <a:rPr lang="en-US" sz="2000">
                <a:solidFill>
                  <a:srgbClr val="005E92"/>
                </a:solidFill>
                <a:latin typeface="Tahoma"/>
                <a:ea typeface="Tahoma"/>
                <a:cs typeface="Tahoma"/>
              </a:rPr>
              <a:t> – Trauma Team</a:t>
            </a:r>
          </a:p>
        </p:txBody>
      </p:sp>
      <p:sp>
        <p:nvSpPr>
          <p:cNvPr id="27" name="Title 1">
            <a:extLst>
              <a:ext uri="{FF2B5EF4-FFF2-40B4-BE49-F238E27FC236}">
                <a16:creationId xmlns:a16="http://schemas.microsoft.com/office/drawing/2014/main" id="{3317930F-B3E9-78C6-71E0-F45A075DF765}"/>
              </a:ext>
            </a:extLst>
          </p:cNvPr>
          <p:cNvSpPr txBox="1">
            <a:spLocks/>
          </p:cNvSpPr>
          <p:nvPr/>
        </p:nvSpPr>
        <p:spPr>
          <a:xfrm>
            <a:off x="2634051" y="6052867"/>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Neonatal ICU</a:t>
            </a:r>
            <a:endParaRPr lang="en-US" sz="1400">
              <a:solidFill>
                <a:srgbClr val="005E92"/>
              </a:solidFill>
              <a:latin typeface="Georgia" panose="02040502050405020303" pitchFamily="18" charset="0"/>
            </a:endParaRPr>
          </a:p>
        </p:txBody>
      </p:sp>
      <p:pic>
        <p:nvPicPr>
          <p:cNvPr id="4" name="Picture 6" descr="Image result for breathing treatment">
            <a:extLst>
              <a:ext uri="{FF2B5EF4-FFF2-40B4-BE49-F238E27FC236}">
                <a16:creationId xmlns:a16="http://schemas.microsoft.com/office/drawing/2014/main" id="{5518C65F-518F-6F2F-09FD-1B0BD9F54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770" y="1539253"/>
            <a:ext cx="2129386" cy="1416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ventilator in hospital">
            <a:extLst>
              <a:ext uri="{FF2B5EF4-FFF2-40B4-BE49-F238E27FC236}">
                <a16:creationId xmlns:a16="http://schemas.microsoft.com/office/drawing/2014/main" id="{1BFE2150-9AD3-D70E-F357-24F0FA17B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74" y="4273851"/>
            <a:ext cx="2371391" cy="13659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grey's anatomy derek shepherd death">
            <a:extLst>
              <a:ext uri="{FF2B5EF4-FFF2-40B4-BE49-F238E27FC236}">
                <a16:creationId xmlns:a16="http://schemas.microsoft.com/office/drawing/2014/main" id="{4A6EC027-DEB6-A9CF-7C6E-925C863AC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5754" y="1568718"/>
            <a:ext cx="2425755" cy="13659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4244C83-5827-0001-B49C-11BD1AD193E0}"/>
              </a:ext>
            </a:extLst>
          </p:cNvPr>
          <p:cNvGrpSpPr/>
          <p:nvPr/>
        </p:nvGrpSpPr>
        <p:grpSpPr>
          <a:xfrm>
            <a:off x="2977226" y="3929841"/>
            <a:ext cx="3298874" cy="2002026"/>
            <a:chOff x="296260" y="1138425"/>
            <a:chExt cx="8539280" cy="4110620"/>
          </a:xfrm>
        </p:grpSpPr>
        <p:pic>
          <p:nvPicPr>
            <p:cNvPr id="10" name="Picture 6" descr="Image result for Grey's anatomy preemie">
              <a:extLst>
                <a:ext uri="{FF2B5EF4-FFF2-40B4-BE49-F238E27FC236}">
                  <a16:creationId xmlns:a16="http://schemas.microsoft.com/office/drawing/2014/main" id="{9ECA58C4-7787-4ECD-852C-ADEAFA68F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260" y="1138425"/>
              <a:ext cx="6688228" cy="3762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a:extLst>
                <a:ext uri="{FF2B5EF4-FFF2-40B4-BE49-F238E27FC236}">
                  <a16:creationId xmlns:a16="http://schemas.microsoft.com/office/drawing/2014/main" id="{7683876F-4C79-34CB-3913-0CE3B9CF5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705" y="2512770"/>
              <a:ext cx="4110835" cy="2736275"/>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10" descr="Image result for grey's anatomy ventilator">
            <a:extLst>
              <a:ext uri="{FF2B5EF4-FFF2-40B4-BE49-F238E27FC236}">
                <a16:creationId xmlns:a16="http://schemas.microsoft.com/office/drawing/2014/main" id="{3AA0D051-92FC-ABAB-675F-5515D63AED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216" y="1561286"/>
            <a:ext cx="2689179" cy="16000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Greys anatomy">
            <a:extLst>
              <a:ext uri="{FF2B5EF4-FFF2-40B4-BE49-F238E27FC236}">
                <a16:creationId xmlns:a16="http://schemas.microsoft.com/office/drawing/2014/main" id="{61E6A728-15CB-FE2C-E286-43BFDA534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1978" y="3992287"/>
            <a:ext cx="2328154" cy="162039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A4A5FBCF-AE55-70AA-B970-C9D3F8212362}"/>
              </a:ext>
            </a:extLst>
          </p:cNvPr>
          <p:cNvSpPr txBox="1">
            <a:spLocks/>
          </p:cNvSpPr>
          <p:nvPr/>
        </p:nvSpPr>
        <p:spPr>
          <a:xfrm>
            <a:off x="6109525" y="5645447"/>
            <a:ext cx="3034475"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Operating Rooms</a:t>
            </a:r>
            <a:endParaRPr lang="en-US" sz="1400">
              <a:solidFill>
                <a:srgbClr val="005E92"/>
              </a:solidFill>
              <a:latin typeface="Georgia" panose="02040502050405020303" pitchFamily="18" charset="0"/>
            </a:endParaRPr>
          </a:p>
        </p:txBody>
      </p:sp>
    </p:spTree>
    <p:extLst>
      <p:ext uri="{BB962C8B-B14F-4D97-AF65-F5344CB8AC3E}">
        <p14:creationId xmlns:p14="http://schemas.microsoft.com/office/powerpoint/2010/main" val="1141424049"/>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301375"/>
            <a:ext cx="8710942" cy="1143000"/>
          </a:xfrm>
        </p:spPr>
        <p:txBody>
          <a:bodyPr/>
          <a:lstStyle/>
          <a:p>
            <a:r>
              <a:rPr lang="en-US" sz="3200">
                <a:solidFill>
                  <a:srgbClr val="005E92"/>
                </a:solidFill>
                <a:latin typeface="Tahoma" panose="020B0604030504040204" pitchFamily="34" charset="0"/>
                <a:ea typeface="Tahoma" panose="020B0604030504040204" pitchFamily="34" charset="0"/>
                <a:cs typeface="Tahoma" panose="020B0604030504040204" pitchFamily="34" charset="0"/>
              </a:rPr>
              <a:t>Other Areas of Practice for RRT</a:t>
            </a:r>
            <a:br>
              <a:rPr lang="en-US">
                <a:solidFill>
                  <a:srgbClr val="005E92"/>
                </a:solidFill>
                <a:latin typeface="Georgia" panose="02040502050405020303" pitchFamily="18" charset="0"/>
              </a:rPr>
            </a:br>
            <a:endParaRPr lang="en-US" sz="1400">
              <a:solidFill>
                <a:srgbClr val="005E92"/>
              </a:solidFill>
              <a:latin typeface="Georgia" panose="02040502050405020303" pitchFamily="18" charset="0"/>
            </a:endParaRPr>
          </a:p>
        </p:txBody>
      </p:sp>
      <p:pic>
        <p:nvPicPr>
          <p:cNvPr id="7" name="Picture 6" descr="Incubator on helicopter">
            <a:extLst>
              <a:ext uri="{FF2B5EF4-FFF2-40B4-BE49-F238E27FC236}">
                <a16:creationId xmlns:a16="http://schemas.microsoft.com/office/drawing/2014/main" id="{C7242D7A-1B02-96CE-9797-5A04C8C32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328" y="1275101"/>
            <a:ext cx="2510897" cy="167131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smoking cessation">
            <a:extLst>
              <a:ext uri="{FF2B5EF4-FFF2-40B4-BE49-F238E27FC236}">
                <a16:creationId xmlns:a16="http://schemas.microsoft.com/office/drawing/2014/main" id="{F7A5252E-5838-0C40-7CA0-C903226B4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18" y="3881262"/>
            <a:ext cx="173962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pulmonary function test">
            <a:extLst>
              <a:ext uri="{FF2B5EF4-FFF2-40B4-BE49-F238E27FC236}">
                <a16:creationId xmlns:a16="http://schemas.microsoft.com/office/drawing/2014/main" id="{4942CAF4-D473-6EFD-A6F0-23E0E0648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 y="1279416"/>
            <a:ext cx="1899216" cy="1671310"/>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30D8BF94-C209-8FF2-9D9E-7030BF2FAF4D}"/>
              </a:ext>
            </a:extLst>
          </p:cNvPr>
          <p:cNvSpPr txBox="1">
            <a:spLocks/>
          </p:cNvSpPr>
          <p:nvPr/>
        </p:nvSpPr>
        <p:spPr>
          <a:xfrm>
            <a:off x="121920" y="2946411"/>
            <a:ext cx="3034475"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Pulmonary Function Testing</a:t>
            </a:r>
            <a:br>
              <a:rPr lang="en-US">
                <a:solidFill>
                  <a:srgbClr val="005E92"/>
                </a:solidFill>
                <a:latin typeface="Georgia" panose="02040502050405020303" pitchFamily="18" charset="0"/>
              </a:rPr>
            </a:br>
            <a:endParaRPr lang="en-US" sz="1400">
              <a:solidFill>
                <a:srgbClr val="005E92"/>
              </a:solidFill>
              <a:latin typeface="Georgia" panose="02040502050405020303" pitchFamily="18" charset="0"/>
            </a:endParaRPr>
          </a:p>
        </p:txBody>
      </p:sp>
      <p:sp>
        <p:nvSpPr>
          <p:cNvPr id="21" name="Title 1">
            <a:extLst>
              <a:ext uri="{FF2B5EF4-FFF2-40B4-BE49-F238E27FC236}">
                <a16:creationId xmlns:a16="http://schemas.microsoft.com/office/drawing/2014/main" id="{ADB57636-07FF-B2B7-2B86-FB1C0237C516}"/>
              </a:ext>
            </a:extLst>
          </p:cNvPr>
          <p:cNvSpPr txBox="1">
            <a:spLocks/>
          </p:cNvSpPr>
          <p:nvPr/>
        </p:nvSpPr>
        <p:spPr>
          <a:xfrm>
            <a:off x="5662339" y="2972690"/>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Emergency Transportation - Helicopters</a:t>
            </a:r>
            <a:endParaRPr lang="en-US" sz="1400">
              <a:solidFill>
                <a:srgbClr val="005E92"/>
              </a:solidFill>
              <a:latin typeface="Georgia" panose="02040502050405020303" pitchFamily="18" charset="0"/>
            </a:endParaRPr>
          </a:p>
        </p:txBody>
      </p:sp>
      <p:sp>
        <p:nvSpPr>
          <p:cNvPr id="22" name="Title 1">
            <a:extLst>
              <a:ext uri="{FF2B5EF4-FFF2-40B4-BE49-F238E27FC236}">
                <a16:creationId xmlns:a16="http://schemas.microsoft.com/office/drawing/2014/main" id="{E38DFC19-688C-CEDE-D6AE-75FCE7EA13D6}"/>
              </a:ext>
            </a:extLst>
          </p:cNvPr>
          <p:cNvSpPr txBox="1">
            <a:spLocks/>
          </p:cNvSpPr>
          <p:nvPr/>
        </p:nvSpPr>
        <p:spPr>
          <a:xfrm>
            <a:off x="0" y="5309207"/>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Smoking Cessation and Asthma Education Programs</a:t>
            </a:r>
            <a:endParaRPr lang="en-US" sz="1400">
              <a:solidFill>
                <a:srgbClr val="005E92"/>
              </a:solidFill>
              <a:latin typeface="Georgia" panose="02040502050405020303" pitchFamily="18" charset="0"/>
            </a:endParaRPr>
          </a:p>
        </p:txBody>
      </p:sp>
      <p:pic>
        <p:nvPicPr>
          <p:cNvPr id="23" name="Picture 2" descr="Image result for home oxygen visit">
            <a:extLst>
              <a:ext uri="{FF2B5EF4-FFF2-40B4-BE49-F238E27FC236}">
                <a16:creationId xmlns:a16="http://schemas.microsoft.com/office/drawing/2014/main" id="{F837AE45-4177-86FA-5802-E54665A413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248" y="3755040"/>
            <a:ext cx="2159056" cy="1439371"/>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4DC42264-BC0D-7134-D2E7-87686BB04298}"/>
              </a:ext>
            </a:extLst>
          </p:cNvPr>
          <p:cNvSpPr txBox="1">
            <a:spLocks/>
          </p:cNvSpPr>
          <p:nvPr/>
        </p:nvSpPr>
        <p:spPr>
          <a:xfrm>
            <a:off x="5662339" y="5292296"/>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Home Care</a:t>
            </a:r>
            <a:endParaRPr lang="en-US" sz="1400">
              <a:solidFill>
                <a:srgbClr val="005E92"/>
              </a:solidFill>
              <a:latin typeface="Georgia" panose="02040502050405020303" pitchFamily="18" charset="0"/>
            </a:endParaRPr>
          </a:p>
        </p:txBody>
      </p:sp>
      <p:pic>
        <p:nvPicPr>
          <p:cNvPr id="26" name="Picture 2" descr="Image result for sleep laboratory">
            <a:extLst>
              <a:ext uri="{FF2B5EF4-FFF2-40B4-BE49-F238E27FC236}">
                <a16:creationId xmlns:a16="http://schemas.microsoft.com/office/drawing/2014/main" id="{A0B2D370-3292-0581-5DAD-4A6CB4689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6395" y="1230815"/>
            <a:ext cx="2510897" cy="1675239"/>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309ED62F-D1C4-B585-8DDA-1AC01E8903D9}"/>
              </a:ext>
            </a:extLst>
          </p:cNvPr>
          <p:cNvSpPr txBox="1">
            <a:spLocks/>
          </p:cNvSpPr>
          <p:nvPr/>
        </p:nvSpPr>
        <p:spPr>
          <a:xfrm>
            <a:off x="2688733" y="2986768"/>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Sleep Labs</a:t>
            </a:r>
            <a:endParaRPr lang="en-US" sz="1400">
              <a:solidFill>
                <a:srgbClr val="005E92"/>
              </a:solidFill>
              <a:latin typeface="Georgia" panose="02040502050405020303" pitchFamily="18" charset="0"/>
            </a:endParaRPr>
          </a:p>
        </p:txBody>
      </p:sp>
      <p:pic>
        <p:nvPicPr>
          <p:cNvPr id="28" name="Picture 2" descr="Image result for pulmonary rehabilitation">
            <a:extLst>
              <a:ext uri="{FF2B5EF4-FFF2-40B4-BE49-F238E27FC236}">
                <a16:creationId xmlns:a16="http://schemas.microsoft.com/office/drawing/2014/main" id="{27ACB204-4750-0F06-ADE7-7DDFE9478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7599" y="3628225"/>
            <a:ext cx="2531688" cy="1603403"/>
          </a:xfrm>
          <a:prstGeom prst="rect">
            <a:avLst/>
          </a:prstGeom>
          <a:noFill/>
          <a:extLst>
            <a:ext uri="{909E8E84-426E-40DD-AFC4-6F175D3DCCD1}">
              <a14:hiddenFill xmlns:a14="http://schemas.microsoft.com/office/drawing/2010/main">
                <a:solidFill>
                  <a:srgbClr val="FFFFFF"/>
                </a:solidFill>
              </a14:hiddenFill>
            </a:ext>
          </a:extLst>
        </p:spPr>
      </p:pic>
      <p:sp>
        <p:nvSpPr>
          <p:cNvPr id="29" name="Title 1">
            <a:extLst>
              <a:ext uri="{FF2B5EF4-FFF2-40B4-BE49-F238E27FC236}">
                <a16:creationId xmlns:a16="http://schemas.microsoft.com/office/drawing/2014/main" id="{C3D54735-D78D-81FF-8385-C7FE07B0E0AF}"/>
              </a:ext>
            </a:extLst>
          </p:cNvPr>
          <p:cNvSpPr txBox="1">
            <a:spLocks/>
          </p:cNvSpPr>
          <p:nvPr/>
        </p:nvSpPr>
        <p:spPr>
          <a:xfrm>
            <a:off x="2933374" y="5337912"/>
            <a:ext cx="3298874" cy="45631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a:solidFill>
                  <a:srgbClr val="005E92"/>
                </a:solidFill>
                <a:latin typeface="Tahoma" panose="020B0604030504040204" pitchFamily="34" charset="0"/>
                <a:ea typeface="Tahoma" panose="020B0604030504040204" pitchFamily="34" charset="0"/>
                <a:cs typeface="Tahoma" panose="020B0604030504040204" pitchFamily="34" charset="0"/>
              </a:rPr>
              <a:t>Pulmonary Rehabilitation</a:t>
            </a:r>
            <a:endParaRPr lang="en-US" sz="1400">
              <a:solidFill>
                <a:srgbClr val="005E92"/>
              </a:solidFill>
              <a:latin typeface="Georgia" panose="02040502050405020303" pitchFamily="18" charset="0"/>
            </a:endParaRPr>
          </a:p>
        </p:txBody>
      </p:sp>
    </p:spTree>
    <p:extLst>
      <p:ext uri="{BB962C8B-B14F-4D97-AF65-F5344CB8AC3E}">
        <p14:creationId xmlns:p14="http://schemas.microsoft.com/office/powerpoint/2010/main" val="86877398"/>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a beard and a mask juggling with various objects&#10;&#10;AI-generated content may be incorrect.">
            <a:extLst>
              <a:ext uri="{FF2B5EF4-FFF2-40B4-BE49-F238E27FC236}">
                <a16:creationId xmlns:a16="http://schemas.microsoft.com/office/drawing/2014/main" id="{3E426509-C7D4-2535-A076-CD1952199AB1}"/>
              </a:ext>
            </a:extLst>
          </p:cNvPr>
          <p:cNvPicPr>
            <a:picLocks noChangeAspect="1"/>
          </p:cNvPicPr>
          <p:nvPr/>
        </p:nvPicPr>
        <p:blipFill>
          <a:blip r:embed="rId2"/>
          <a:stretch>
            <a:fillRect/>
          </a:stretch>
        </p:blipFill>
        <p:spPr>
          <a:xfrm>
            <a:off x="5827167" y="1917064"/>
            <a:ext cx="2905725" cy="3429000"/>
          </a:xfrm>
          <a:prstGeom prst="rect">
            <a:avLst/>
          </a:prstGeom>
        </p:spPr>
      </p:pic>
      <p:sp>
        <p:nvSpPr>
          <p:cNvPr id="2" name="Content Placeholder 1"/>
          <p:cNvSpPr>
            <a:spLocks noGrp="1"/>
          </p:cNvSpPr>
          <p:nvPr>
            <p:ph idx="1"/>
          </p:nvPr>
        </p:nvSpPr>
        <p:spPr>
          <a:xfrm>
            <a:off x="350874" y="1917064"/>
            <a:ext cx="5832863" cy="3466236"/>
          </a:xfrm>
        </p:spPr>
        <p:txBody>
          <a:bodyPr/>
          <a:lstStyle/>
          <a:p>
            <a:r>
              <a:rPr lang="en-US">
                <a:latin typeface="Tahoma" panose="020B0604030504040204" pitchFamily="34" charset="0"/>
                <a:ea typeface="Tahoma" panose="020B0604030504040204" pitchFamily="34" charset="0"/>
                <a:cs typeface="Tahoma" panose="020B0604030504040204" pitchFamily="34" charset="0"/>
              </a:rPr>
              <a:t>Job growth projected at 23% (2016–2026)</a:t>
            </a:r>
          </a:p>
          <a:p>
            <a:r>
              <a:rPr lang="en-US">
                <a:latin typeface="Tahoma" panose="020B0604030504040204" pitchFamily="34" charset="0"/>
                <a:ea typeface="Tahoma" panose="020B0604030504040204" pitchFamily="34" charset="0"/>
                <a:cs typeface="Tahoma" panose="020B0604030504040204" pitchFamily="34" charset="0"/>
              </a:rPr>
              <a:t>High demand in Ohio</a:t>
            </a:r>
          </a:p>
          <a:p>
            <a:r>
              <a:rPr lang="en-US">
                <a:latin typeface="Tahoma" panose="020B0604030504040204" pitchFamily="34" charset="0"/>
                <a:ea typeface="Tahoma" panose="020B0604030504040204" pitchFamily="34" charset="0"/>
                <a:cs typeface="Tahoma" panose="020B0604030504040204" pitchFamily="34" charset="0"/>
              </a:rPr>
              <a:t>Median salary: $77,960/year ($37.48/hour)</a:t>
            </a:r>
          </a:p>
          <a:p>
            <a:pPr lvl="1"/>
            <a:r>
              <a:rPr lang="en-US">
                <a:latin typeface="Tahoma" panose="020B0604030504040204" pitchFamily="34" charset="0"/>
                <a:ea typeface="Tahoma" panose="020B0604030504040204" pitchFamily="34" charset="0"/>
                <a:cs typeface="Tahoma" panose="020B0604030504040204" pitchFamily="34" charset="0"/>
              </a:rPr>
              <a:t>Weekend/Nights/Holidays earn extra $$</a:t>
            </a:r>
          </a:p>
          <a:p>
            <a:r>
              <a:rPr lang="en-US">
                <a:latin typeface="Tahoma" panose="020B0604030504040204" pitchFamily="34" charset="0"/>
                <a:ea typeface="Tahoma" panose="020B0604030504040204" pitchFamily="34" charset="0"/>
                <a:cs typeface="Tahoma" panose="020B0604030504040204" pitchFamily="34" charset="0"/>
              </a:rPr>
              <a:t>Sign-on bonuses and travel opportunities</a:t>
            </a:r>
          </a:p>
          <a:p>
            <a:r>
              <a:rPr lang="en-US">
                <a:latin typeface="Tahoma" panose="020B0604030504040204" pitchFamily="34" charset="0"/>
                <a:ea typeface="Tahoma" panose="020B0604030504040204" pitchFamily="34" charset="0"/>
                <a:cs typeface="Tahoma" panose="020B0604030504040204" pitchFamily="34" charset="0"/>
              </a:rPr>
              <a:t>Tuition Reimbursement for Professional Growth</a:t>
            </a:r>
            <a:endParaRPr lang="en-US"/>
          </a:p>
        </p:txBody>
      </p:sp>
      <p:sp>
        <p:nvSpPr>
          <p:cNvPr id="3" name="Title 2"/>
          <p:cNvSpPr>
            <a:spLocks noGrp="1"/>
          </p:cNvSpPr>
          <p:nvPr>
            <p:ph type="title"/>
          </p:nvPr>
        </p:nvSpPr>
        <p:spPr>
          <a:xfrm>
            <a:off x="457200" y="418421"/>
            <a:ext cx="8335926" cy="1498643"/>
          </a:xfrm>
        </p:spPr>
        <p:txBody>
          <a:bodyPr/>
          <a:lstStyle/>
          <a:p>
            <a:r>
              <a:rPr lang="en-US" sz="4400">
                <a:latin typeface="Tahoma" panose="020B0604030504040204" pitchFamily="34" charset="0"/>
                <a:ea typeface="Tahoma" panose="020B0604030504040204" pitchFamily="34" charset="0"/>
                <a:cs typeface="Tahoma" panose="020B0604030504040204" pitchFamily="34" charset="0"/>
              </a:rPr>
              <a:t>Why Choose Respiratory Care? </a:t>
            </a:r>
          </a:p>
        </p:txBody>
      </p:sp>
      <p:sp>
        <p:nvSpPr>
          <p:cNvPr id="9" name="TextBox 8">
            <a:extLst>
              <a:ext uri="{FF2B5EF4-FFF2-40B4-BE49-F238E27FC236}">
                <a16:creationId xmlns:a16="http://schemas.microsoft.com/office/drawing/2014/main" id="{90152AE1-6127-79B6-8821-A60BCC295AB4}"/>
              </a:ext>
            </a:extLst>
          </p:cNvPr>
          <p:cNvSpPr txBox="1"/>
          <p:nvPr/>
        </p:nvSpPr>
        <p:spPr>
          <a:xfrm>
            <a:off x="175846" y="6070247"/>
            <a:ext cx="6576646" cy="369332"/>
          </a:xfrm>
          <a:prstGeom prst="rect">
            <a:avLst/>
          </a:prstGeom>
          <a:noFill/>
        </p:spPr>
        <p:txBody>
          <a:bodyPr wrap="square">
            <a:spAutoFit/>
          </a:bodyPr>
          <a:lstStyle/>
          <a:p>
            <a:r>
              <a:rPr lang="en-US">
                <a:latin typeface="Georgia"/>
                <a:hlinkClick r:id="rId3"/>
              </a:rPr>
              <a:t>Ref - Bureau of Labor and Statistics Occupational Handbook</a:t>
            </a:r>
            <a:endParaRPr lang="en-US"/>
          </a:p>
        </p:txBody>
      </p:sp>
    </p:spTree>
    <p:extLst>
      <p:ext uri="{BB962C8B-B14F-4D97-AF65-F5344CB8AC3E}">
        <p14:creationId xmlns:p14="http://schemas.microsoft.com/office/powerpoint/2010/main" val="1586926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237328"/>
            <a:ext cx="7772400" cy="1322992"/>
          </a:xfrm>
        </p:spPr>
        <p:txBody>
          <a:bodyPr lIns="91440" tIns="45720" rIns="91440" bIns="45720" anchor="t"/>
          <a:lstStyle/>
          <a:p>
            <a:r>
              <a:rPr lang="en-US">
                <a:latin typeface="Tahoma" panose="020B0604030504040204" pitchFamily="34" charset="0"/>
                <a:ea typeface="Tahoma" panose="020B0604030504040204" pitchFamily="34" charset="0"/>
                <a:cs typeface="Tahoma" panose="020B0604030504040204" pitchFamily="34" charset="0"/>
              </a:rPr>
              <a:t>Program Options</a:t>
            </a:r>
          </a:p>
        </p:txBody>
      </p:sp>
      <p:sp>
        <p:nvSpPr>
          <p:cNvPr id="6" name="Subtitle 5"/>
          <p:cNvSpPr>
            <a:spLocks noGrp="1"/>
          </p:cNvSpPr>
          <p:nvPr>
            <p:ph type="subTitle" idx="1"/>
          </p:nvPr>
        </p:nvSpPr>
        <p:spPr>
          <a:xfrm>
            <a:off x="685800" y="2433711"/>
            <a:ext cx="7659859" cy="2843701"/>
          </a:xfrm>
        </p:spPr>
        <p:txBody>
          <a:bodyPr/>
          <a:lstStyle/>
          <a:p>
            <a:pPr>
              <a:lnSpc>
                <a:spcPct val="100000"/>
              </a:lnSpc>
            </a:pPr>
            <a:r>
              <a:rPr lang="en-US" sz="2800">
                <a:latin typeface="Tahoma" panose="020B0604030504040204" pitchFamily="34" charset="0"/>
                <a:ea typeface="Tahoma" panose="020B0604030504040204" pitchFamily="34" charset="0"/>
                <a:cs typeface="Tahoma" panose="020B0604030504040204" pitchFamily="34" charset="0"/>
              </a:rPr>
              <a:t>Full-Time: 5 semesters, on campus or in clinic, 4–5 days/week</a:t>
            </a:r>
          </a:p>
          <a:p>
            <a:endParaRPr lang="en-US" sz="280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800">
                <a:latin typeface="Tahoma" panose="020B0604030504040204" pitchFamily="34" charset="0"/>
                <a:ea typeface="Tahoma" panose="020B0604030504040204" pitchFamily="34" charset="0"/>
                <a:cs typeface="Tahoma" panose="020B0604030504040204" pitchFamily="34" charset="0"/>
              </a:rPr>
              <a:t>Part-Time: 8 semesters, on campus or in clinic, 2–3 days/week </a:t>
            </a:r>
          </a:p>
          <a:p>
            <a:pPr>
              <a:lnSpc>
                <a:spcPct val="100000"/>
              </a:lnSpc>
            </a:pPr>
            <a:endParaRPr lang="en-US" sz="2800">
              <a:latin typeface="Tahoma" panose="020B0604030504040204" pitchFamily="34" charset="0"/>
              <a:ea typeface="Tahoma" panose="020B0604030504040204" pitchFamily="34" charset="0"/>
              <a:cs typeface="Tahoma" panose="020B0604030504040204" pitchFamily="34" charset="0"/>
            </a:endParaRPr>
          </a:p>
          <a:p>
            <a:pPr>
              <a:lnSpc>
                <a:spcPct val="100000"/>
              </a:lnSpc>
            </a:pPr>
            <a:r>
              <a:rPr lang="en-US" sz="2800">
                <a:latin typeface="Tahoma" panose="020B0604030504040204" pitchFamily="34" charset="0"/>
                <a:ea typeface="Tahoma" panose="020B0604030504040204" pitchFamily="34" charset="0"/>
                <a:cs typeface="Tahoma" panose="020B0604030504040204" pitchFamily="34" charset="0"/>
              </a:rPr>
              <a:t>Both Options are held during business days, Monday-Friday. Admission Requirements are the same for both options. </a:t>
            </a:r>
          </a:p>
        </p:txBody>
      </p:sp>
    </p:spTree>
    <p:extLst>
      <p:ext uri="{BB962C8B-B14F-4D97-AF65-F5344CB8AC3E}">
        <p14:creationId xmlns:p14="http://schemas.microsoft.com/office/powerpoint/2010/main" val="326396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354" y="916487"/>
            <a:ext cx="8581291" cy="4209100"/>
          </a:xfrm>
        </p:spPr>
        <p:txBody>
          <a:bodyPr lIns="91440" tIns="45720" rIns="91440" bIns="45720" anchor="t"/>
          <a:lstStyle/>
          <a:p>
            <a:pPr marL="0" indent="0">
              <a:buNone/>
            </a:pPr>
            <a:endParaRPr lang="en-US" sz="1800">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eriod"/>
            </a:pPr>
            <a:r>
              <a:rPr lang="en-US" sz="1600">
                <a:latin typeface="Tahoma"/>
                <a:ea typeface="Tahoma"/>
                <a:cs typeface="Tahoma"/>
              </a:rPr>
              <a:t>Apply to CSCC</a:t>
            </a:r>
          </a:p>
          <a:p>
            <a:pPr lvl="1"/>
            <a:r>
              <a:rPr lang="en-US" sz="1400">
                <a:latin typeface="Tahoma"/>
                <a:ea typeface="Tahoma"/>
                <a:cs typeface="Tahoma"/>
              </a:rPr>
              <a:t>Take placement tests – </a:t>
            </a:r>
            <a:r>
              <a:rPr lang="en-US" sz="1400">
                <a:solidFill>
                  <a:schemeClr val="tx1"/>
                </a:solidFill>
                <a:latin typeface="Tahoma"/>
                <a:ea typeface="Tahoma"/>
                <a:cs typeface="Tahoma"/>
              </a:rPr>
              <a:t>Placement into STAT 1350 (MATH 1121) and ENGL 1100. Placement into “No Reading Required” or completion of a previous degree</a:t>
            </a:r>
          </a:p>
          <a:p>
            <a:pPr marL="457200" indent="-457200">
              <a:buAutoNum type="arabicPeriod"/>
            </a:pPr>
            <a:r>
              <a:rPr lang="en-US" sz="1600">
                <a:latin typeface="Tahoma"/>
                <a:ea typeface="Tahoma"/>
                <a:cs typeface="Tahoma"/>
              </a:rPr>
              <a:t>Send Transcripts for transfer credit</a:t>
            </a:r>
            <a:r>
              <a:rPr lang="en-US" sz="1600">
                <a:solidFill>
                  <a:schemeClr val="tx1"/>
                </a:solidFill>
                <a:latin typeface="Tahoma"/>
                <a:ea typeface="Tahoma"/>
                <a:cs typeface="Tahoma"/>
              </a:rPr>
              <a:t> (must apply to the college first)</a:t>
            </a:r>
          </a:p>
          <a:p>
            <a:pPr marL="457200" indent="-457200">
              <a:buAutoNum type="arabicPeriod"/>
            </a:pPr>
            <a:r>
              <a:rPr lang="en-US" sz="1600">
                <a:latin typeface="Tahoma"/>
                <a:ea typeface="Tahoma"/>
                <a:cs typeface="Tahoma"/>
              </a:rPr>
              <a:t>Make an appointment with an HHS advisor by emailing </a:t>
            </a:r>
            <a:r>
              <a:rPr lang="en-US" sz="1600">
                <a:latin typeface="Tahoma"/>
                <a:ea typeface="Tahoma"/>
                <a:cs typeface="Tahoma"/>
                <a:hlinkClick r:id="rId3"/>
              </a:rPr>
              <a:t>hhsadvising@cscc.edu</a:t>
            </a:r>
            <a:endParaRPr lang="en-US" sz="1600">
              <a:latin typeface="Tahoma"/>
              <a:ea typeface="Tahoma"/>
              <a:cs typeface="Tahoma"/>
            </a:endParaRPr>
          </a:p>
          <a:p>
            <a:pPr marL="457200" indent="-457200">
              <a:buAutoNum type="arabicPeriod"/>
            </a:pPr>
            <a:r>
              <a:rPr lang="en-US" sz="1600">
                <a:latin typeface="Tahoma"/>
                <a:ea typeface="Tahoma"/>
                <a:cs typeface="Tahoma"/>
              </a:rPr>
              <a:t>Apply to the </a:t>
            </a:r>
            <a:r>
              <a:rPr lang="en-US" sz="1600">
                <a:solidFill>
                  <a:srgbClr val="FF0000"/>
                </a:solidFill>
                <a:latin typeface="Tahoma"/>
                <a:ea typeface="Tahoma"/>
                <a:cs typeface="Tahoma"/>
                <a:hlinkClick r:id="rId4"/>
              </a:rPr>
              <a:t>Respiratory Care Program</a:t>
            </a:r>
          </a:p>
          <a:p>
            <a:pPr marL="457200" indent="-457200">
              <a:buAutoNum type="arabicPeriod"/>
            </a:pPr>
            <a:r>
              <a:rPr lang="en-US" sz="1600">
                <a:latin typeface="Tahoma"/>
                <a:ea typeface="Tahoma"/>
                <a:cs typeface="Tahoma"/>
              </a:rPr>
              <a:t>Attend an information session and complete the </a:t>
            </a:r>
            <a:r>
              <a:rPr lang="en-US" sz="1600">
                <a:latin typeface="Tahoma"/>
                <a:ea typeface="Tahoma"/>
                <a:cs typeface="Tahoma"/>
                <a:hlinkClick r:id="rId5"/>
              </a:rPr>
              <a:t>information session </a:t>
            </a:r>
            <a:r>
              <a:rPr lang="en-US" sz="1600">
                <a:solidFill>
                  <a:srgbClr val="FF0000"/>
                </a:solidFill>
                <a:latin typeface="Tahoma"/>
                <a:ea typeface="Tahoma"/>
                <a:cs typeface="Tahoma"/>
                <a:hlinkClick r:id="rId5"/>
              </a:rPr>
              <a:t>quiz</a:t>
            </a:r>
            <a:endParaRPr lang="en-US" sz="1600">
              <a:solidFill>
                <a:srgbClr val="FF0000"/>
              </a:solidFill>
              <a:latin typeface="Tahoma"/>
              <a:ea typeface="Tahoma"/>
              <a:cs typeface="Tahoma"/>
            </a:endParaRPr>
          </a:p>
          <a:p>
            <a:pPr marL="457200" indent="-457200">
              <a:buAutoNum type="arabicPeriod"/>
            </a:pPr>
            <a:r>
              <a:rPr lang="en-US" sz="1600">
                <a:latin typeface="Tahoma"/>
                <a:ea typeface="Tahoma"/>
                <a:cs typeface="Tahoma"/>
              </a:rPr>
              <a:t>Have a college-level GPA of 2.5 or better </a:t>
            </a:r>
          </a:p>
          <a:p>
            <a:pPr marL="857250" lvl="1" indent="-457200"/>
            <a:r>
              <a:rPr lang="en-US" sz="1400">
                <a:solidFill>
                  <a:schemeClr val="tx1"/>
                </a:solidFill>
                <a:latin typeface="Tahoma"/>
                <a:ea typeface="Tahoma"/>
                <a:cs typeface="Tahoma"/>
              </a:rPr>
              <a:t>Courses that begin with 10xx will not be assessed in the cumulative GPA. GPAs are not rounded.</a:t>
            </a:r>
          </a:p>
          <a:p>
            <a:pPr marL="457200" indent="-457200">
              <a:buAutoNum type="arabicPeriod"/>
            </a:pPr>
            <a:r>
              <a:rPr lang="en-US" sz="1600">
                <a:latin typeface="Tahoma"/>
                <a:ea typeface="Tahoma"/>
                <a:cs typeface="Tahoma"/>
              </a:rPr>
              <a:t>Register for NURC 1001 </a:t>
            </a:r>
          </a:p>
          <a:p>
            <a:pPr marL="857250" lvl="1" indent="-457200"/>
            <a:r>
              <a:rPr lang="en-US" sz="1400">
                <a:latin typeface="Tahoma"/>
                <a:ea typeface="Tahoma"/>
                <a:cs typeface="Tahoma"/>
              </a:rPr>
              <a:t>Must earn a C or better or obtain “N” credit - </a:t>
            </a:r>
            <a:r>
              <a:rPr lang="en-US" sz="1400">
                <a:solidFill>
                  <a:schemeClr val="tx1"/>
                </a:solidFill>
                <a:latin typeface="Tahoma"/>
                <a:ea typeface="Tahoma"/>
                <a:cs typeface="Tahoma"/>
              </a:rPr>
              <a:t>See our </a:t>
            </a:r>
            <a:r>
              <a:rPr lang="en-US" sz="1400">
                <a:solidFill>
                  <a:srgbClr val="0000FF"/>
                </a:solidFill>
                <a:latin typeface="Tahoma"/>
                <a:ea typeface="Tahoma"/>
                <a:cs typeface="Tahoma"/>
                <a:hlinkClick r:id="rId6">
                  <a:extLst>
                    <a:ext uri="{A12FA001-AC4F-418D-AE19-62706E023703}">
                      <ahyp:hlinkClr xmlns:ahyp="http://schemas.microsoft.com/office/drawing/2018/hyperlinkcolor" val="tx"/>
                    </a:ext>
                  </a:extLst>
                </a:hlinkClick>
              </a:rPr>
              <a:t>Frequently Asked Questions</a:t>
            </a:r>
            <a:r>
              <a:rPr lang="en-US" sz="1400">
                <a:solidFill>
                  <a:schemeClr val="tx1"/>
                </a:solidFill>
                <a:latin typeface="Tahoma"/>
                <a:ea typeface="Tahoma"/>
                <a:cs typeface="Tahoma"/>
              </a:rPr>
              <a:t> page for eligibility on waiving the NURC 1001 requirement</a:t>
            </a:r>
          </a:p>
          <a:p>
            <a:pPr marL="457200" indent="-457200">
              <a:buAutoNum type="arabicPeriod"/>
            </a:pPr>
            <a:r>
              <a:rPr lang="en-US" sz="1600">
                <a:latin typeface="Tahoma"/>
                <a:ea typeface="Tahoma"/>
                <a:cs typeface="Tahoma"/>
              </a:rPr>
              <a:t>Register for RESP 1110 and 1220</a:t>
            </a:r>
          </a:p>
          <a:p>
            <a:pPr marL="0" indent="0">
              <a:buNone/>
            </a:pPr>
            <a:endParaRPr lang="en-US" sz="1400">
              <a:latin typeface="Tahoma"/>
              <a:ea typeface="Tahoma"/>
              <a:cs typeface="Tahoma"/>
            </a:endParaRPr>
          </a:p>
        </p:txBody>
      </p:sp>
      <p:sp>
        <p:nvSpPr>
          <p:cNvPr id="3" name="Title 2"/>
          <p:cNvSpPr>
            <a:spLocks noGrp="1"/>
          </p:cNvSpPr>
          <p:nvPr>
            <p:ph type="title"/>
          </p:nvPr>
        </p:nvSpPr>
        <p:spPr>
          <a:xfrm>
            <a:off x="457200" y="418421"/>
            <a:ext cx="6753523" cy="692927"/>
          </a:xfrm>
        </p:spPr>
        <p:txBody>
          <a:bodyPr/>
          <a:lstStyle/>
          <a:p>
            <a:r>
              <a:rPr lang="en-US">
                <a:latin typeface="Tahoma" panose="020B0604030504040204" pitchFamily="34" charset="0"/>
                <a:ea typeface="Tahoma" panose="020B0604030504040204" pitchFamily="34" charset="0"/>
                <a:cs typeface="Tahoma" panose="020B0604030504040204" pitchFamily="34" charset="0"/>
              </a:rPr>
              <a:t>Program Admission Steps</a:t>
            </a:r>
          </a:p>
        </p:txBody>
      </p:sp>
    </p:spTree>
    <p:extLst>
      <p:ext uri="{BB962C8B-B14F-4D97-AF65-F5344CB8AC3E}">
        <p14:creationId xmlns:p14="http://schemas.microsoft.com/office/powerpoint/2010/main" val="142685318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93EFA589F98F459C949084BBC990DB" ma:contentTypeVersion="13" ma:contentTypeDescription="Create a new document." ma:contentTypeScope="" ma:versionID="7a03d470b5d794171b5e4f80b6d21d5e">
  <xsd:schema xmlns:xsd="http://www.w3.org/2001/XMLSchema" xmlns:xs="http://www.w3.org/2001/XMLSchema" xmlns:p="http://schemas.microsoft.com/office/2006/metadata/properties" xmlns:ns3="98ad6beb-2ba3-451f-a949-3a93e836162d" xmlns:ns4="f552d619-a814-41a5-861f-a2ef599b663b" targetNamespace="http://schemas.microsoft.com/office/2006/metadata/properties" ma:root="true" ma:fieldsID="82f9952e070fe65bfa405d3cf1f013b6" ns3:_="" ns4:_="">
    <xsd:import namespace="98ad6beb-2ba3-451f-a949-3a93e836162d"/>
    <xsd:import namespace="f552d619-a814-41a5-861f-a2ef599b663b"/>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3:SharedWithDetails" minOccurs="0"/>
                <xsd:element ref="ns3:SharingHintHash"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ad6beb-2ba3-451f-a949-3a93e83616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52d619-a814-41a5-861f-a2ef599b663b"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2E7183-924A-4487-ABC2-EBA7DA139239}">
  <ds:schemaRefs>
    <ds:schemaRef ds:uri="98ad6beb-2ba3-451f-a949-3a93e836162d"/>
    <ds:schemaRef ds:uri="f552d619-a814-41a5-861f-a2ef599b66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67B602-3648-490A-9D81-59BB05429AA8}">
  <ds:schemaRefs>
    <ds:schemaRef ds:uri="http://schemas.microsoft.com/sharepoint/v3/contenttype/forms"/>
  </ds:schemaRefs>
</ds:datastoreItem>
</file>

<file path=customXml/itemProps3.xml><?xml version="1.0" encoding="utf-8"?>
<ds:datastoreItem xmlns:ds="http://schemas.openxmlformats.org/officeDocument/2006/customXml" ds:itemID="{B7EC8E81-9B0D-4253-86E4-F3799E44C63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2464</Words>
  <Application>Microsoft Office PowerPoint</Application>
  <PresentationFormat>On-screen Show (4:3)</PresentationFormat>
  <Paragraphs>236</Paragraphs>
  <Slides>33</Slides>
  <Notes>5</Notes>
  <HiddenSlides>0</HiddenSlides>
  <MMClips>0</MMClips>
  <ScaleCrop>false</ScaleCrop>
  <HeadingPairs>
    <vt:vector size="4" baseType="variant">
      <vt:variant>
        <vt:lpstr>Theme</vt:lpstr>
      </vt:variant>
      <vt:variant>
        <vt:i4>5</vt:i4>
      </vt:variant>
      <vt:variant>
        <vt:lpstr>Slide Titles</vt:lpstr>
      </vt:variant>
      <vt:variant>
        <vt:i4>33</vt:i4>
      </vt:variant>
    </vt:vector>
  </HeadingPairs>
  <TitlesOfParts>
    <vt:vector size="38" baseType="lpstr">
      <vt:lpstr>Custom Design</vt:lpstr>
      <vt:lpstr>1_Custom Design</vt:lpstr>
      <vt:lpstr>3_Custom Design</vt:lpstr>
      <vt:lpstr>2_Custom Design</vt:lpstr>
      <vt:lpstr>4_Custom Design</vt:lpstr>
      <vt:lpstr> Respiratory Care Program Information Session Full-Time &amp; Part-Time Tracks 2026 Admission Cycle</vt:lpstr>
      <vt:lpstr>Meet Our Respiratory Care Support Team</vt:lpstr>
      <vt:lpstr>What is a Registered Respiratory Therapist?</vt:lpstr>
      <vt:lpstr>RRTs are Members of the Healthcare Team</vt:lpstr>
      <vt:lpstr>Where do RTs practice? Primarily in Acute Care Settings </vt:lpstr>
      <vt:lpstr>Other Areas of Practice for RRT </vt:lpstr>
      <vt:lpstr>Why Choose Respiratory Care? </vt:lpstr>
      <vt:lpstr>Program Options</vt:lpstr>
      <vt:lpstr>Program Admission Steps</vt:lpstr>
      <vt:lpstr>REP 1110 and RESP 1220</vt:lpstr>
      <vt:lpstr>Competitive Admission</vt:lpstr>
      <vt:lpstr>Important Application Dates</vt:lpstr>
      <vt:lpstr>Program Acceptance:</vt:lpstr>
      <vt:lpstr>Plan of Study </vt:lpstr>
      <vt:lpstr>Full-Time Track Plan of Study</vt:lpstr>
      <vt:lpstr>Part-Time Track Plan of Study</vt:lpstr>
      <vt:lpstr>Plan of Study Course Substitutions</vt:lpstr>
      <vt:lpstr>Technical Courses</vt:lpstr>
      <vt:lpstr>Program Re-entry Policy</vt:lpstr>
      <vt:lpstr>Clinical Experience</vt:lpstr>
      <vt:lpstr>Ongoing requirements of the program</vt:lpstr>
      <vt:lpstr>Health Records</vt:lpstr>
      <vt:lpstr>Skills a RRT Student needs</vt:lpstr>
      <vt:lpstr>Program Costs </vt:lpstr>
      <vt:lpstr>Financial Aid, Grants and Scholarships</vt:lpstr>
      <vt:lpstr>Dress Code</vt:lpstr>
      <vt:lpstr>RRT Student Tips for Success</vt:lpstr>
      <vt:lpstr>PowerPoint Presentation</vt:lpstr>
      <vt:lpstr>Graduation and Celebrations</vt:lpstr>
      <vt:lpstr>Post Graduation</vt:lpstr>
      <vt:lpstr>Post Graduation Requirements</vt:lpstr>
      <vt:lpstr>PowerPoint Presentation</vt:lpstr>
      <vt:lpstr>Questions?</vt:lpstr>
    </vt:vector>
  </TitlesOfParts>
  <Company>Ologie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Wurm</dc:creator>
  <cp:lastModifiedBy>Andrea Pifher</cp:lastModifiedBy>
  <cp:revision>2</cp:revision>
  <cp:lastPrinted>2016-06-23T14:25:49Z</cp:lastPrinted>
  <dcterms:created xsi:type="dcterms:W3CDTF">2014-03-03T18:23:11Z</dcterms:created>
  <dcterms:modified xsi:type="dcterms:W3CDTF">2025-06-16T15:33:01Z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0x0101001993EFA589F98F459C949084BBC990DB</vt:lpwstr>
  </property>
</Properties>
</file>